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9" r:id="rId3"/>
    <p:sldId id="262" r:id="rId4"/>
    <p:sldId id="263" r:id="rId5"/>
    <p:sldId id="264" r:id="rId6"/>
    <p:sldId id="265" r:id="rId7"/>
    <p:sldId id="270" r:id="rId8"/>
    <p:sldId id="267" r:id="rId9"/>
    <p:sldId id="266" r:id="rId10"/>
    <p:sldId id="271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EFC"/>
    <a:srgbClr val="83E5C4"/>
    <a:srgbClr val="A7FFE2"/>
    <a:srgbClr val="FF5050"/>
    <a:srgbClr val="213969"/>
    <a:srgbClr val="2A1255"/>
    <a:srgbClr val="8411B7"/>
    <a:srgbClr val="F9D600"/>
    <a:srgbClr val="97000B"/>
    <a:srgbClr val="3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087729893113534"/>
          <c:y val="3.1908148386365909E-2"/>
          <c:w val="0.53187191809299372"/>
          <c:h val="0.85234749869352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3E5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CA6-8096-E08DD7F430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CA6-8096-E08DD7F430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CA6-8096-E08DD7F4306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9-4CA6-8096-E08DD7F4306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260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89-4CA6-8096-E08DD7F4306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центров</c:v>
                </c:pt>
                <c:pt idx="1">
                  <c:v>Количество охваченных учеников (тыс.)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340</c:v>
                </c:pt>
                <c:pt idx="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89-4CA6-8096-E08DD7F43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57760"/>
        <c:axId val="87831296"/>
      </c:barChart>
      <c:catAx>
        <c:axId val="87157760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low"/>
        <c:spPr>
          <a:ln>
            <a:solidFill>
              <a:srgbClr val="92D050"/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831296"/>
        <c:crosses val="autoZero"/>
        <c:auto val="1"/>
        <c:lblAlgn val="ctr"/>
        <c:lblOffset val="100"/>
        <c:noMultiLvlLbl val="0"/>
      </c:catAx>
      <c:valAx>
        <c:axId val="87831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8715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40057359286321"/>
          <c:y val="0.92347121289443801"/>
          <c:w val="0.78137329452693749"/>
          <c:h val="7.61907293940964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2133600"/>
            <a:ext cx="4759613" cy="472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8131" y="415637"/>
            <a:ext cx="6250378" cy="2079964"/>
          </a:xfrm>
        </p:spPr>
        <p:txBody>
          <a:bodyPr>
            <a:noAutofit/>
          </a:bodyPr>
          <a:lstStyle/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Цифровая образовательная среда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8268">
            <a:off x="7340544" y="770941"/>
            <a:ext cx="1732786" cy="4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24261">
            <a:off x="7082540" y="41364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1ccb1adfc0bc60bb964c64000f5da88bcab70b3.png"/>
          <p:cNvPicPr>
            <a:picLocks noChangeAspect="1"/>
          </p:cNvPicPr>
          <p:nvPr/>
        </p:nvPicPr>
        <p:blipFill>
          <a:blip r:embed="rId6" cstate="print"/>
          <a:srcRect l="32217" t="20426" b="1549"/>
          <a:stretch>
            <a:fillRect/>
          </a:stretch>
        </p:blipFill>
        <p:spPr>
          <a:xfrm>
            <a:off x="2895600" y="3352800"/>
            <a:ext cx="3982220" cy="3276600"/>
          </a:xfrm>
          <a:prstGeom prst="rect">
            <a:avLst/>
          </a:prstGeom>
        </p:spPr>
      </p:pic>
      <p:pic>
        <p:nvPicPr>
          <p:cNvPr id="7" name="Рисунок 6" descr="hello_html_med90c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1600200"/>
            <a:ext cx="2006928" cy="2006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03472" y="2344384"/>
            <a:ext cx="174413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4258"/>
            <a:ext cx="4822371" cy="4062234"/>
          </a:xfrm>
          <a:prstGeom prst="rect">
            <a:avLst/>
          </a:prstGeom>
        </p:spPr>
      </p:pic>
      <p:pic>
        <p:nvPicPr>
          <p:cNvPr id="4" name="Рисунок 3" descr="drawing-teaching-lady-teacher-6.png"/>
          <p:cNvPicPr>
            <a:picLocks noChangeAspect="1"/>
          </p:cNvPicPr>
          <p:nvPr/>
        </p:nvPicPr>
        <p:blipFill>
          <a:blip r:embed="rId3" cstate="print"/>
          <a:srcRect l="15130" t="5838" r="14280" b="20727"/>
          <a:stretch>
            <a:fillRect/>
          </a:stretch>
        </p:blipFill>
        <p:spPr>
          <a:xfrm rot="853212">
            <a:off x="-65764" y="1985341"/>
            <a:ext cx="2771227" cy="503615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324500" y="1058567"/>
          <a:ext cx="6585856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9797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Создать центры </a:t>
            </a:r>
            <a:b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цифрового образования детей «IT-куб», </a:t>
            </a:r>
            <a:b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том числе за счет федеральной поддержки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343" y="5922056"/>
            <a:ext cx="1347324" cy="3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7099" y="5987596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dba78_94da0ccb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4604" y="130629"/>
            <a:ext cx="932967" cy="1089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 b="34634"/>
          <a:stretch>
            <a:fillRect/>
          </a:stretch>
        </p:blipFill>
        <p:spPr>
          <a:xfrm>
            <a:off x="2098639" y="2258533"/>
            <a:ext cx="1686138" cy="1623153"/>
          </a:xfrm>
          <a:prstGeom prst="rect">
            <a:avLst/>
          </a:prstGeom>
        </p:spPr>
      </p:pic>
      <p:pic>
        <p:nvPicPr>
          <p:cNvPr id="48" name="Рисунок 4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102535" y="921314"/>
            <a:ext cx="1796143" cy="1768001"/>
          </a:xfrm>
          <a:prstGeom prst="rect">
            <a:avLst/>
          </a:prstGeom>
        </p:spPr>
      </p:pic>
      <p:pic>
        <p:nvPicPr>
          <p:cNvPr id="47" name="Рисунок 4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364265" y="936183"/>
            <a:ext cx="1796143" cy="1768001"/>
          </a:xfrm>
          <a:prstGeom prst="rect">
            <a:avLst/>
          </a:prstGeom>
        </p:spPr>
      </p:pic>
      <p:pic>
        <p:nvPicPr>
          <p:cNvPr id="46" name="Рисунок 4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3611667" y="936184"/>
            <a:ext cx="1796143" cy="1768001"/>
          </a:xfrm>
          <a:prstGeom prst="rect">
            <a:avLst/>
          </a:prstGeom>
        </p:spPr>
      </p:pic>
      <p:pic>
        <p:nvPicPr>
          <p:cNvPr id="44" name="Рисунок 4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869954" y="936184"/>
            <a:ext cx="1796143" cy="1768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2440" y="65310"/>
            <a:ext cx="8606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Внедрить в образовательную программу современные цифровые технологии </a:t>
            </a:r>
          </a:p>
        </p:txBody>
      </p:sp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348343" y="2273932"/>
            <a:ext cx="1730828" cy="3122212"/>
          </a:xfrm>
          <a:prstGeom prst="rect">
            <a:avLst/>
          </a:prstGeom>
        </p:spPr>
      </p:pic>
      <p:pic>
        <p:nvPicPr>
          <p:cNvPr id="15" name="Рисунок 1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17354" y="936184"/>
            <a:ext cx="1796143" cy="1768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9499" y="5498530"/>
            <a:ext cx="121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8343" y="4132511"/>
            <a:ext cx="1469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243" y="1133822"/>
            <a:ext cx="1861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654" y="2516669"/>
            <a:ext cx="12781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1952975" y="4025590"/>
            <a:ext cx="1857026" cy="156966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99429" y="5501451"/>
            <a:ext cx="141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93217" y="4137556"/>
            <a:ext cx="1475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83110" y="1151876"/>
            <a:ext cx="1848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10%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8230" y="5512601"/>
            <a:ext cx="1240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6451" y="1170990"/>
            <a:ext cx="1817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08118" y="5523487"/>
            <a:ext cx="141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18168" y="1184269"/>
            <a:ext cx="1807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0%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pic>
        <p:nvPicPr>
          <p:cNvPr id="38" name="Рисунок 37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 b="34634"/>
          <a:stretch>
            <a:fillRect/>
          </a:stretch>
        </p:blipFill>
        <p:spPr>
          <a:xfrm>
            <a:off x="5559235" y="2295703"/>
            <a:ext cx="1686138" cy="162315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149836" y="5537295"/>
            <a:ext cx="1511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03329" y="1176300"/>
            <a:ext cx="1918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pic>
        <p:nvPicPr>
          <p:cNvPr id="49" name="Рисунок 48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3846109" y="2292518"/>
            <a:ext cx="1730828" cy="3122212"/>
          </a:xfrm>
          <a:prstGeom prst="rect">
            <a:avLst/>
          </a:prstGeom>
        </p:spPr>
      </p:pic>
      <p:pic>
        <p:nvPicPr>
          <p:cNvPr id="50" name="Рисунок 49" descr="vector-banner-graphics-design-png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64" r="52246"/>
          <a:stretch>
            <a:fillRect/>
          </a:stretch>
        </p:blipFill>
        <p:spPr>
          <a:xfrm>
            <a:off x="7219220" y="2333406"/>
            <a:ext cx="1730828" cy="3122212"/>
          </a:xfrm>
          <a:prstGeom prst="rect">
            <a:avLst/>
          </a:prstGeom>
        </p:spPr>
      </p:pic>
      <p:pic>
        <p:nvPicPr>
          <p:cNvPr id="51" name="Рисунок 5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5372682" y="4044176"/>
            <a:ext cx="1857026" cy="156966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882636" y="2516934"/>
            <a:ext cx="13918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39618" y="2506052"/>
            <a:ext cx="141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14839" y="4135434"/>
            <a:ext cx="1527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59804" y="2536583"/>
            <a:ext cx="13760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82252" y="2510301"/>
            <a:ext cx="13318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31006" y="4132779"/>
            <a:ext cx="1449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350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69474" y="4136495"/>
            <a:ext cx="147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</a:p>
        </p:txBody>
      </p:sp>
      <p:pic>
        <p:nvPicPr>
          <p:cNvPr id="5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458" y="6192872"/>
            <a:ext cx="1347324" cy="3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613" y="6553656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913" y="-152400"/>
            <a:ext cx="1230089" cy="1230089"/>
          </a:xfrm>
          <a:prstGeom prst="rect">
            <a:avLst/>
          </a:prstGeom>
        </p:spPr>
      </p:pic>
      <p:pic>
        <p:nvPicPr>
          <p:cNvPr id="63" name="Рисунок 62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7456" y="142195"/>
            <a:ext cx="1006929" cy="793796"/>
          </a:xfrm>
          <a:prstGeom prst="rect">
            <a:avLst/>
          </a:prstGeom>
        </p:spPr>
      </p:pic>
      <p:pic>
        <p:nvPicPr>
          <p:cNvPr id="64" name="Рисунок 63" descr="paper_plane_PNG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118" y="3520258"/>
            <a:ext cx="560856" cy="442142"/>
          </a:xfrm>
          <a:prstGeom prst="rect">
            <a:avLst/>
          </a:prstGeom>
        </p:spPr>
      </p:pic>
      <p:pic>
        <p:nvPicPr>
          <p:cNvPr id="65" name="Рисунок 64" descr="paper_plane_PNG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971" y="6112117"/>
            <a:ext cx="821871" cy="647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2133600"/>
            <a:ext cx="4759613" cy="472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8131" y="415637"/>
            <a:ext cx="6250378" cy="2079964"/>
          </a:xfrm>
        </p:spPr>
        <p:txBody>
          <a:bodyPr>
            <a:noAutofit/>
          </a:bodyPr>
          <a:lstStyle/>
          <a:p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Цифровая образовательная среда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8268">
            <a:off x="7340544" y="770941"/>
            <a:ext cx="1732786" cy="4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24261">
            <a:off x="7082540" y="41364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1ccb1adfc0bc60bb964c64000f5da88bcab70b3.png"/>
          <p:cNvPicPr>
            <a:picLocks noChangeAspect="1"/>
          </p:cNvPicPr>
          <p:nvPr/>
        </p:nvPicPr>
        <p:blipFill>
          <a:blip r:embed="rId6" cstate="print"/>
          <a:srcRect l="32217" t="20426" b="1549"/>
          <a:stretch>
            <a:fillRect/>
          </a:stretch>
        </p:blipFill>
        <p:spPr>
          <a:xfrm>
            <a:off x="2895600" y="3352800"/>
            <a:ext cx="3982220" cy="3276600"/>
          </a:xfrm>
          <a:prstGeom prst="rect">
            <a:avLst/>
          </a:prstGeom>
        </p:spPr>
      </p:pic>
      <p:pic>
        <p:nvPicPr>
          <p:cNvPr id="7" name="Рисунок 6" descr="hello_html_med90c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1600200"/>
            <a:ext cx="2006928" cy="2006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03472" y="2344384"/>
            <a:ext cx="174413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97" y="1338717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Информация из Паспорта национального проекта «Образование», утв.президиумом Совета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при Президенте РФ по стратегическому развитию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национальным проектам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(протокол от 3 сентября 2018 г. № 10).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Шаблон с </a:t>
            </a:r>
            <a:r>
              <a:rPr lang="en-US" sz="2000" b="1" dirty="0">
                <a:solidFill>
                  <a:srgbClr val="C00000"/>
                </a:solidFill>
              </a:rPr>
              <a:t>fppt.com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90460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4878379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2998" y="5058998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42341p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158" y="4233103"/>
            <a:ext cx="20193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aper_plane_PNG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198" y="2896280"/>
            <a:ext cx="2149929" cy="1694861"/>
          </a:xfrm>
          <a:prstGeom prst="rect">
            <a:avLst/>
          </a:prstGeom>
        </p:spPr>
      </p:pic>
      <p:pic>
        <p:nvPicPr>
          <p:cNvPr id="10" name="Рисунок 9" descr="82bb989a54b0916c0e9091f385e139a8-e14999588285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685" y="3027588"/>
            <a:ext cx="2420981" cy="1326697"/>
          </a:xfrm>
          <a:prstGeom prst="rect">
            <a:avLst/>
          </a:prstGeom>
        </p:spPr>
      </p:pic>
      <p:pic>
        <p:nvPicPr>
          <p:cNvPr id="11" name="Рисунок 10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30089" cy="1230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bb989a54b0916c0e9091f385e139a8-e14999588285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325" y="2911818"/>
            <a:ext cx="3012621" cy="1650917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272" y="6270171"/>
            <a:ext cx="1284456" cy="3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22"/>
          <p:cNvSpPr>
            <a:spLocks/>
          </p:cNvSpPr>
          <p:nvPr/>
        </p:nvSpPr>
        <p:spPr bwMode="gray">
          <a:xfrm>
            <a:off x="3928753" y="4390911"/>
            <a:ext cx="2939144" cy="1230074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gray">
          <a:xfrm rot="7200000">
            <a:off x="1341597" y="3177456"/>
            <a:ext cx="2920882" cy="1461172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gray">
          <a:xfrm rot="10800000">
            <a:off x="2308469" y="1843658"/>
            <a:ext cx="2599997" cy="1034143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gray">
          <a:xfrm rot="18000000">
            <a:off x="5109648" y="2984911"/>
            <a:ext cx="2698008" cy="1574542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33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0"/>
            <a:ext cx="7228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Обновить информационное наполнение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функциональные возможности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открытых и общедоступных информационных ресурсов в ОО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558" y="2148848"/>
            <a:ext cx="2126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20%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859654">
            <a:off x="2671578" y="197467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10412" y="38959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3676" y="5022686"/>
            <a:ext cx="209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40% 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18386" y="498455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  <a:r>
              <a:rPr lang="ru-RU" dirty="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46125" y="4217136"/>
            <a:ext cx="209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70% образовательных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организаций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78358" y="325372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  <a:r>
              <a:rPr lang="ru-RU" dirty="0"/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21390" y="1854936"/>
            <a:ext cx="346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100% образовательных организаций  </a:t>
            </a:r>
          </a:p>
        </p:txBody>
      </p:sp>
      <p:pic>
        <p:nvPicPr>
          <p:cNvPr id="19" name="Рисунок 18" descr="0_dba78_94da0ccb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33400"/>
            <a:ext cx="801881" cy="936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ьная выноска 12"/>
          <p:cNvSpPr/>
          <p:nvPr/>
        </p:nvSpPr>
        <p:spPr>
          <a:xfrm>
            <a:off x="0" y="5611091"/>
            <a:ext cx="2992581" cy="692727"/>
          </a:xfrm>
          <a:prstGeom prst="wedgeEllipseCallout">
            <a:avLst>
              <a:gd name="adj1" fmla="val -50000"/>
              <a:gd name="adj2" fmla="val 12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8799" y="0"/>
            <a:ext cx="5555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5400" dirty="0"/>
          </a:p>
        </p:txBody>
      </p:sp>
      <p:pic>
        <p:nvPicPr>
          <p:cNvPr id="5" name="Рисунок 4" descr="KijoRq6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732" y="1200926"/>
            <a:ext cx="4180114" cy="2784903"/>
          </a:xfrm>
          <a:prstGeom prst="rect">
            <a:avLst/>
          </a:prstGeom>
        </p:spPr>
      </p:pic>
      <p:pic>
        <p:nvPicPr>
          <p:cNvPr id="7" name="Рисунок 6" descr="KijoRq6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065" y="3498802"/>
            <a:ext cx="4180114" cy="27849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31419" y="1485343"/>
            <a:ext cx="3575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июня 2019 –</a:t>
            </a:r>
            <a:endParaRPr lang="en-US" sz="2000" b="1" dirty="0">
              <a:solidFill>
                <a:srgbClr val="2139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разработать и утвердить целевую модель цифровой образовательной среды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5007" y="3794108"/>
            <a:ext cx="38372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1 мая 2019 – </a:t>
            </a:r>
          </a:p>
          <a:p>
            <a:pPr algn="ctr"/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создать и запустить </a:t>
            </a:r>
            <a:b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Центр цифровой трансформации образования</a:t>
            </a: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2200"/>
            <a:ext cx="1404595" cy="3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867399"/>
            <a:ext cx="1464127" cy="1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zl.bvmrutg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752600"/>
            <a:ext cx="1626424" cy="1626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28600" y="152400"/>
            <a:ext cx="2971800" cy="6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TEEaqgGc.png"/>
          <p:cNvPicPr>
            <a:picLocks noChangeAspect="1"/>
          </p:cNvPicPr>
          <p:nvPr/>
        </p:nvPicPr>
        <p:blipFill>
          <a:blip r:embed="rId2" cstate="print"/>
          <a:srcRect l="4594" t="4731"/>
          <a:stretch>
            <a:fillRect/>
          </a:stretch>
        </p:blipFill>
        <p:spPr>
          <a:xfrm>
            <a:off x="-500761" y="1"/>
            <a:ext cx="8316701" cy="5334008"/>
          </a:xfrm>
          <a:prstGeom prst="rect">
            <a:avLst/>
          </a:prstGeom>
        </p:spPr>
      </p:pic>
      <p:pic>
        <p:nvPicPr>
          <p:cNvPr id="3" name="Рисунок 2" descr="businesspro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91000"/>
            <a:ext cx="4267200" cy="2704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76200" y="228600"/>
            <a:ext cx="7304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и внедрить федеральную платформу цифровой образовательной среды.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платформе – набор информационных р0ешений,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реализовать в ОО модель цифровой образовательной среды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52400" y="2971800"/>
            <a:ext cx="71736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свободный доступ 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онлайн-курсам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реализуют ОО и образовательные платформы. Доступ по принципу «одного окна» для всех граждан, кто осваивает программы высшего образования и дополнительные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профпрограммы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4" name="Рисунок 13" descr="thumbtack_note_red_p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4309" y="979715"/>
            <a:ext cx="2489691" cy="27867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51357" y="2112219"/>
            <a:ext cx="2216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31 декабря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019800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992" y="6607857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kstura-oboi-kut-abstraktno-17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1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 descr="a5aHHJgpk8DFMZaCWrawMM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715" y="1763150"/>
            <a:ext cx="3592286" cy="5176495"/>
          </a:xfrm>
          <a:prstGeom prst="rect">
            <a:avLst/>
          </a:prstGeom>
        </p:spPr>
      </p:pic>
      <p:pic>
        <p:nvPicPr>
          <p:cNvPr id="5" name="Рисунок 4" descr="iphone-text-bubble-png-blue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378279"/>
            <a:ext cx="4377370" cy="2553466"/>
          </a:xfrm>
          <a:prstGeom prst="rect">
            <a:avLst/>
          </a:prstGeom>
        </p:spPr>
      </p:pic>
      <p:pic>
        <p:nvPicPr>
          <p:cNvPr id="6" name="Рисунок 5" descr="iphone-text-bubble-png-blue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115" y="3273880"/>
            <a:ext cx="4377370" cy="2553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2218" y="477519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декабря 2019 –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формирование индивидуальных портфолио учеников на созданной платформе «Современная цифровая образовательная среда»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352800"/>
            <a:ext cx="40356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апреля 2020 –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методологию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внедрения в основные общеобразовательные программы современных цифровых технологий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6715" y="1252085"/>
            <a:ext cx="1540329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58" y="6520999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0413" y="2444232"/>
            <a:ext cx="3791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4000" dirty="0"/>
          </a:p>
        </p:txBody>
      </p:sp>
      <p:pic>
        <p:nvPicPr>
          <p:cNvPr id="13" name="Рисунок 12" descr="paper_plane_PNG56.png"/>
          <p:cNvPicPr>
            <a:picLocks noChangeAspect="1"/>
          </p:cNvPicPr>
          <p:nvPr/>
        </p:nvPicPr>
        <p:blipFill>
          <a:blip r:embed="rId7" cstate="print">
            <a:lum bright="-9000"/>
          </a:blip>
          <a:stretch>
            <a:fillRect/>
          </a:stretch>
        </p:blipFill>
        <p:spPr>
          <a:xfrm>
            <a:off x="1698171" y="5462939"/>
            <a:ext cx="1534888" cy="1210004"/>
          </a:xfrm>
          <a:prstGeom prst="rect">
            <a:avLst/>
          </a:prstGeom>
        </p:spPr>
      </p:pic>
      <p:pic>
        <p:nvPicPr>
          <p:cNvPr id="14" name="Рисунок 13" descr="paper_plane_PNG56.png"/>
          <p:cNvPicPr>
            <a:picLocks noChangeAspect="1"/>
          </p:cNvPicPr>
          <p:nvPr/>
        </p:nvPicPr>
        <p:blipFill>
          <a:blip r:embed="rId8" cstate="print">
            <a:lum bright="42000" contrast="-17000"/>
          </a:blip>
          <a:stretch>
            <a:fillRect/>
          </a:stretch>
        </p:blipFill>
        <p:spPr>
          <a:xfrm>
            <a:off x="5819115" y="324882"/>
            <a:ext cx="1300144" cy="1024947"/>
          </a:xfrm>
          <a:prstGeom prst="rect">
            <a:avLst/>
          </a:prstGeom>
        </p:spPr>
      </p:pic>
      <p:pic>
        <p:nvPicPr>
          <p:cNvPr id="15" name="Рисунок 14" descr="paper_plane_PNG56.png"/>
          <p:cNvPicPr>
            <a:picLocks noChangeAspect="1"/>
          </p:cNvPicPr>
          <p:nvPr/>
        </p:nvPicPr>
        <p:blipFill>
          <a:blip r:embed="rId9" cstate="print">
            <a:lum bright="16000" contrast="13000"/>
          </a:blip>
          <a:stretch>
            <a:fillRect/>
          </a:stretch>
        </p:blipFill>
        <p:spPr>
          <a:xfrm>
            <a:off x="0" y="1206624"/>
            <a:ext cx="1023972" cy="807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proje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67058" cy="6478837"/>
          </a:xfrm>
          <a:prstGeom prst="rect">
            <a:avLst/>
          </a:prstGeom>
        </p:spPr>
      </p:pic>
      <p:pic>
        <p:nvPicPr>
          <p:cNvPr id="18" name="Рисунок 17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17" y="4087601"/>
            <a:ext cx="4158343" cy="2770399"/>
          </a:xfrm>
          <a:prstGeom prst="rect">
            <a:avLst/>
          </a:prstGeom>
        </p:spPr>
      </p:pic>
      <p:pic>
        <p:nvPicPr>
          <p:cNvPr id="8" name="Рисунок 7" descr="img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73" y="2138261"/>
            <a:ext cx="3445329" cy="48394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9460" y="1102204"/>
            <a:ext cx="63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и реализовать программу по внедрению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функционированию в ОО целевой модели цифровой образовательной среды.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и реализовать программу профпереподготовки руководителей ОО и органов исполнительной власти субъектов РФ, осуществляющих госуправление в сфере образования.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2819400"/>
            <a:ext cx="5812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Внедрить во все ОО механизмы обеспечения оценки качества результатов промежуточной и итоговой аттестации учеников на онлайн-курсах независимо </a:t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места их нахождения, в том числе на основе применения биометрических данных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036" y="4377432"/>
            <a:ext cx="37882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Проконтролировать,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функционирует платформа-навигатор и набор сервисов непрерывного образования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(совместная цель с федеральным проектом № 7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«Новые возможности для каждого»)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0899" y="261259"/>
            <a:ext cx="64178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к 2024 году </a:t>
            </a:r>
            <a:endParaRPr lang="ru-RU" sz="3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1514" y="729343"/>
            <a:ext cx="1611088" cy="1611088"/>
          </a:xfrm>
          <a:prstGeom prst="rect">
            <a:avLst/>
          </a:prstGeom>
        </p:spPr>
      </p:pic>
      <p:pic>
        <p:nvPicPr>
          <p:cNvPr id="20" name="Рисунок 19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2" y="2569029"/>
            <a:ext cx="1611088" cy="1611088"/>
          </a:xfrm>
          <a:prstGeom prst="rect">
            <a:avLst/>
          </a:prstGeom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181600"/>
            <a:ext cx="1540329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953000"/>
            <a:ext cx="1446018" cy="1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57a74c55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1066800"/>
            <a:ext cx="3391730" cy="57486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d_5b1de4f808f7e.png"/>
          <p:cNvPicPr>
            <a:picLocks noChangeAspect="1"/>
          </p:cNvPicPr>
          <p:nvPr/>
        </p:nvPicPr>
        <p:blipFill>
          <a:blip r:embed="rId2" cstate="print"/>
          <a:srcRect l="15893" t="3214" r="13393" b="2500"/>
          <a:stretch>
            <a:fillRect/>
          </a:stretch>
        </p:blipFill>
        <p:spPr>
          <a:xfrm>
            <a:off x="5627914" y="330199"/>
            <a:ext cx="3516086" cy="4688116"/>
          </a:xfrm>
          <a:prstGeom prst="rect">
            <a:avLst/>
          </a:prstGeom>
        </p:spPr>
      </p:pic>
      <p:pic>
        <p:nvPicPr>
          <p:cNvPr id="6" name="Рисунок 5" descr="md_5b1de4f808f7e.png"/>
          <p:cNvPicPr>
            <a:picLocks noChangeAspect="1"/>
          </p:cNvPicPr>
          <p:nvPr/>
        </p:nvPicPr>
        <p:blipFill>
          <a:blip r:embed="rId2" cstate="print"/>
          <a:srcRect l="15893" t="3214" r="13393" b="2500"/>
          <a:stretch>
            <a:fillRect/>
          </a:stretch>
        </p:blipFill>
        <p:spPr>
          <a:xfrm>
            <a:off x="0" y="838200"/>
            <a:ext cx="3516086" cy="4688116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200" y="18288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2019.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65%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postit12-u61738.png"/>
          <p:cNvPicPr>
            <a:picLocks noChangeAspect="1"/>
          </p:cNvPicPr>
          <p:nvPr/>
        </p:nvPicPr>
        <p:blipFill>
          <a:blip r:embed="rId3" cstate="print"/>
          <a:srcRect l="20653" t="7982" r="20712" b="1968"/>
          <a:stretch>
            <a:fillRect/>
          </a:stretch>
        </p:blipFill>
        <p:spPr>
          <a:xfrm>
            <a:off x="3119402" y="947073"/>
            <a:ext cx="2952130" cy="3461658"/>
          </a:xfrm>
          <a:prstGeom prst="rect">
            <a:avLst/>
          </a:prstGeom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45975" y="1446299"/>
            <a:ext cx="30588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гарантированным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интернет-трафиком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 скоростью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соединения: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46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для ОО в городах: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менее 100Мб/с;</a:t>
            </a:r>
          </a:p>
          <a:p>
            <a:pPr marL="1746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для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ОО в сельской местности и в поселках городского типа: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50Мб/с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76200" y="29718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2020.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70%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76200" y="41910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2021.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75% 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747661" y="1316643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2022.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85%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693231" y="2394329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2023.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 менее 95%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867400" y="3657600"/>
            <a:ext cx="354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2024.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ОО       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54727" y="0"/>
            <a:ext cx="586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 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businessproc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961306"/>
            <a:ext cx="4343400" cy="2839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272" y="6270171"/>
            <a:ext cx="1284456" cy="3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whatiseutmdn.png"/>
          <p:cNvPicPr>
            <a:picLocks noChangeAspect="1"/>
          </p:cNvPicPr>
          <p:nvPr/>
        </p:nvPicPr>
        <p:blipFill>
          <a:blip r:embed="rId2" cstate="print"/>
          <a:srcRect l="4762" t="7243" r="19915" b="6806"/>
          <a:stretch>
            <a:fillRect/>
          </a:stretch>
        </p:blipFill>
        <p:spPr>
          <a:xfrm flipH="1">
            <a:off x="0" y="-10881"/>
            <a:ext cx="9144000" cy="6858001"/>
          </a:xfrm>
          <a:prstGeom prst="rect">
            <a:avLst/>
          </a:prstGeom>
        </p:spPr>
      </p:pic>
      <p:pic>
        <p:nvPicPr>
          <p:cNvPr id="4" name="Рисунок 3" descr="izdatelstvo-gla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779" y="-5"/>
            <a:ext cx="3622221" cy="4375837"/>
          </a:xfrm>
          <a:prstGeom prst="rect">
            <a:avLst/>
          </a:prstGeom>
        </p:spPr>
      </p:pic>
      <p:pic>
        <p:nvPicPr>
          <p:cNvPr id="5" name="Рисунок 4" descr="olimpiada-pensionerov.jpg"/>
          <p:cNvPicPr>
            <a:picLocks noChangeAspect="1"/>
          </p:cNvPicPr>
          <p:nvPr/>
        </p:nvPicPr>
        <p:blipFill>
          <a:blip r:embed="rId4" cstate="print"/>
          <a:srcRect l="14135"/>
          <a:stretch>
            <a:fillRect/>
          </a:stretch>
        </p:blipFill>
        <p:spPr>
          <a:xfrm>
            <a:off x="0" y="3431551"/>
            <a:ext cx="4430486" cy="3426449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5" y="6172426"/>
            <a:ext cx="1619466" cy="4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4859" y="6734410"/>
            <a:ext cx="996040" cy="12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400" y="1600200"/>
            <a:ext cx="676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3969"/>
                </a:solidFill>
              </a:rPr>
              <a:t>Отправить на повышение квалификации на базе организаций, </a:t>
            </a:r>
            <a:br>
              <a:rPr lang="ru-RU" dirty="0">
                <a:solidFill>
                  <a:srgbClr val="213969"/>
                </a:solidFill>
              </a:rPr>
            </a:br>
            <a:r>
              <a:rPr lang="ru-RU" dirty="0">
                <a:solidFill>
                  <a:srgbClr val="213969"/>
                </a:solidFill>
              </a:rPr>
              <a:t>в том числе осуществляющих деятельность по образовательным программам высшего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38600" y="4876800"/>
            <a:ext cx="2732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тыс. </a:t>
            </a:r>
            <a:b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работников</a:t>
            </a:r>
          </a:p>
        </p:txBody>
      </p:sp>
      <p:pic>
        <p:nvPicPr>
          <p:cNvPr id="18" name="Рисунок 17" descr="thumbtack_note_red_p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5357" y="4443647"/>
            <a:ext cx="2079191" cy="23272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04362" y="5161364"/>
            <a:ext cx="1865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на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2019–2020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52400"/>
            <a:ext cx="664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повысить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компетенцию в области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технологий онлайн-обучения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76400" y="2590800"/>
            <a:ext cx="3048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тыс. </a:t>
            </a:r>
            <a:b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148E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работников</a:t>
            </a:r>
          </a:p>
        </p:txBody>
      </p:sp>
      <p:pic>
        <p:nvPicPr>
          <p:cNvPr id="23" name="Рисунок 22" descr="arrow-banner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846886">
            <a:off x="3529399" y="4038689"/>
            <a:ext cx="1767588" cy="585156"/>
          </a:xfrm>
          <a:prstGeom prst="rect">
            <a:avLst/>
          </a:prstGeom>
        </p:spPr>
      </p:pic>
      <p:pic>
        <p:nvPicPr>
          <p:cNvPr id="15" name="Рисунок 14" descr="pushpin-png-pushpin-png-photos-1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317171" cy="1317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458551934-abstract-bundle-015-000031.png"/>
          <p:cNvPicPr>
            <a:picLocks noChangeAspect="1"/>
          </p:cNvPicPr>
          <p:nvPr/>
        </p:nvPicPr>
        <p:blipFill>
          <a:blip r:embed="rId2" cstate="print">
            <a:lum bright="15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green-clipart-stair-11.png"/>
          <p:cNvPicPr>
            <a:picLocks noChangeAspect="1"/>
          </p:cNvPicPr>
          <p:nvPr/>
        </p:nvPicPr>
        <p:blipFill>
          <a:blip r:embed="rId3" cstate="print"/>
          <a:srcRect l="14973" b="18407"/>
          <a:stretch>
            <a:fillRect/>
          </a:stretch>
        </p:blipFill>
        <p:spPr>
          <a:xfrm>
            <a:off x="1034143" y="1247106"/>
            <a:ext cx="7783286" cy="52407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47456" y="402326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Внедрить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целевую модель цифровой образовательной среды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238" y="4822763"/>
            <a:ext cx="179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26148" y="5606532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0922" y="4822761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53667" y="3897475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16413" y="3091932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66248" y="2101333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96337" y="1382876"/>
            <a:ext cx="101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Arial" pitchFamily="34" charset="0"/>
                <a:cs typeface="Arial" pitchFamily="34" charset="0"/>
              </a:rPr>
              <a:t>2024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3642" y="4009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07019" y="3138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93565" y="23111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 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5424" y="1396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субъектов РФ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79025" y="623893"/>
            <a:ext cx="323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</a:t>
            </a:r>
            <a:b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субъекты РФ</a:t>
            </a:r>
          </a:p>
        </p:txBody>
      </p:sp>
      <p:pic>
        <p:nvPicPr>
          <p:cNvPr id="3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1342898" cy="3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985" y="6618968"/>
            <a:ext cx="1312283" cy="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37341786.duozwjbmas.W6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"/>
            <a:ext cx="4412162" cy="251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250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Цифровая образовательная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образовательная среда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Elena A. Kostina</cp:lastModifiedBy>
  <cp:revision>134</cp:revision>
  <dcterms:created xsi:type="dcterms:W3CDTF">2016-11-18T14:12:19Z</dcterms:created>
  <dcterms:modified xsi:type="dcterms:W3CDTF">2019-04-21T13:11:09Z</dcterms:modified>
</cp:coreProperties>
</file>