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  <p:sldId id="271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F98D3-950F-44BE-BD2D-70C4D8FD6458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E7911-8B56-4ECE-9257-45381C6EB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55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/>
            <a:fld id="{3888CE21-1DE9-4613-A9AE-D8AF80DEA242}" type="slidenum">
              <a:rPr lang="ru-RU" altLang="ru-RU" sz="1200">
                <a:solidFill>
                  <a:prstClr val="black"/>
                </a:solidFill>
                <a:latin typeface="Calibri" panose="020F0502020204030204" pitchFamily="34" charset="0"/>
              </a:rPr>
              <a:pPr algn="r" eaLnBrk="1" hangingPunct="1"/>
              <a:t>2</a:t>
            </a:fld>
            <a:endParaRPr lang="ru-RU" altLang="ru-RU" sz="120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890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5769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580EBA-A9A3-44A2-ACF4-17EA4ED668B8}" type="slidenum">
              <a:rPr lang="ru-RU" altLang="ru-RU">
                <a:solidFill>
                  <a:prstClr val="black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ru-RU" altLang="ru-RU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926381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4495980-FBBB-4750-A068-E30419146947}" type="slidenum">
              <a:rPr lang="ru-RU" altLang="ru-RU">
                <a:solidFill>
                  <a:prstClr val="black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ru-RU" altLang="ru-RU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901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661525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/>
            <a:fld id="{0E6CF3D1-6890-4718-9E5B-AE5F213F659D}" type="slidenum">
              <a:rPr lang="ru-RU" altLang="ru-RU" sz="1200">
                <a:solidFill>
                  <a:prstClr val="black"/>
                </a:solidFill>
                <a:latin typeface="Calibri" panose="020F0502020204030204" pitchFamily="34" charset="0"/>
              </a:rPr>
              <a:pPr algn="r" eaLnBrk="1" hangingPunct="1"/>
              <a:t>14</a:t>
            </a:fld>
            <a:endParaRPr lang="ru-RU" altLang="ru-RU" sz="120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21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718916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A7E9395-BAA2-4BE0-98A7-6985EC4CF38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9D19870-206F-45F2-B351-F4EA769154F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9395-BAA2-4BE0-98A7-6985EC4CF38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9870-206F-45F2-B351-F4EA769154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9395-BAA2-4BE0-98A7-6985EC4CF38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9870-206F-45F2-B351-F4EA769154F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5" y="6467480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9395-BAA2-4BE0-98A7-6985EC4CF38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9870-206F-45F2-B351-F4EA769154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A7E9395-BAA2-4BE0-98A7-6985EC4CF38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9D19870-206F-45F2-B351-F4EA769154F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9395-BAA2-4BE0-98A7-6985EC4CF38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9870-206F-45F2-B351-F4EA769154F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5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9395-BAA2-4BE0-98A7-6985EC4CF38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9870-206F-45F2-B351-F4EA769154F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9395-BAA2-4BE0-98A7-6985EC4CF38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9870-206F-45F2-B351-F4EA769154F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5" y="6467480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9395-BAA2-4BE0-98A7-6985EC4CF38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9870-206F-45F2-B351-F4EA769154F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5" y="6467480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3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9395-BAA2-4BE0-98A7-6985EC4CF38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9870-206F-45F2-B351-F4EA769154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5" y="6467480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9395-BAA2-4BE0-98A7-6985EC4CF38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9870-206F-45F2-B351-F4EA769154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5" y="6467480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7E9395-BAA2-4BE0-98A7-6985EC4CF38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D19870-206F-45F2-B351-F4EA769154FA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5" y="6467480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Word_97-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Приемы работы с текстом на уроке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Технология развития критического мышления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31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И.А.Бунин</a:t>
            </a:r>
          </a:p>
        </p:txBody>
      </p:sp>
      <p:graphicFrame>
        <p:nvGraphicFramePr>
          <p:cNvPr id="74755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042988" y="1052513"/>
          <a:ext cx="7254875" cy="498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Документ" r:id="rId3" imgW="9486821" imgH="6518191" progId="Word.Document.8">
                  <p:embed/>
                </p:oleObj>
              </mc:Choice>
              <mc:Fallback>
                <p:oleObj name="Документ" r:id="rId3" imgW="9486821" imgH="65181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052513"/>
                        <a:ext cx="7254875" cy="498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7887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124200" y="365125"/>
            <a:ext cx="6019800" cy="1325563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alt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ПМИ</a:t>
            </a:r>
            <a:endParaRPr lang="ru-RU" altLang="ru-RU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4290" name="Group 1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71409110"/>
              </p:ext>
            </p:extLst>
          </p:nvPr>
        </p:nvGraphicFramePr>
        <p:xfrm>
          <a:off x="827585" y="1628775"/>
          <a:ext cx="7920879" cy="4464050"/>
        </p:xfrm>
        <a:graphic>
          <a:graphicData uri="http://schemas.openxmlformats.org/drawingml/2006/table">
            <a:tbl>
              <a:tblPr/>
              <a:tblGrid>
                <a:gridCol w="2592287"/>
                <a:gridCol w="2808312"/>
                <a:gridCol w="2520280"/>
              </a:tblGrid>
              <a:tr h="879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Плюс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Минус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Интересно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84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1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1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1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19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1363" y="365125"/>
            <a:ext cx="7132637" cy="1325563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«Знаем – хотим узнать – узнали»</a:t>
            </a:r>
          </a:p>
        </p:txBody>
      </p:sp>
      <p:graphicFrame>
        <p:nvGraphicFramePr>
          <p:cNvPr id="50201" name="Group 2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05200357"/>
              </p:ext>
            </p:extLst>
          </p:nvPr>
        </p:nvGraphicFramePr>
        <p:xfrm>
          <a:off x="467545" y="1600201"/>
          <a:ext cx="8352928" cy="4997152"/>
        </p:xfrm>
        <a:graphic>
          <a:graphicData uri="http://schemas.openxmlformats.org/drawingml/2006/table">
            <a:tbl>
              <a:tblPr/>
              <a:tblGrid>
                <a:gridCol w="1525918"/>
                <a:gridCol w="1497707"/>
                <a:gridCol w="1752872"/>
                <a:gridCol w="1775061"/>
                <a:gridCol w="1801370"/>
              </a:tblGrid>
              <a:tr h="2868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Знаю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(что мы знаем) </a:t>
                      </a:r>
                    </a:p>
                  </a:txBody>
                  <a:tcPr marL="68580" marR="68580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Хочу узнать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(что мы хотим узнать) </a:t>
                      </a:r>
                    </a:p>
                  </a:txBody>
                  <a:tcPr marL="68580" marR="6858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Узнал 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(что мы узнали и что нам осталось узнать) </a:t>
                      </a:r>
                    </a:p>
                  </a:txBody>
                  <a:tcPr marL="68580" marR="6858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Хочу узнать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(новые вопросы) </a:t>
                      </a:r>
                    </a:p>
                  </a:txBody>
                  <a:tcPr marL="68580" marR="6858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Узнал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(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новые источники информации) </a:t>
                      </a:r>
                    </a:p>
                  </a:txBody>
                  <a:tcPr marL="68580" marR="6858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8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68580" marR="68580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68580" marR="6858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68580" marR="6858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68580" marR="6858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68580" marR="6858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75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6229350" y="6248400"/>
            <a:ext cx="1428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5D7B2F3-2528-482D-B2FC-84E4B976B4D1}" type="slidenum">
              <a:rPr lang="ru-RU" altLang="ru-RU" sz="1000">
                <a:solidFill>
                  <a:srgbClr val="000000"/>
                </a:solidFill>
                <a:latin typeface="Tahoma" panose="020B060403050404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10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1828800" y="277813"/>
            <a:ext cx="5829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200">
                <a:solidFill>
                  <a:srgbClr val="330033"/>
                </a:solidFill>
                <a:latin typeface="Times New Roman" panose="02020603050405020304" pitchFamily="18" charset="0"/>
              </a:rPr>
              <a:t>Таблицы вопросов</a:t>
            </a:r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192999"/>
              </p:ext>
            </p:extLst>
          </p:nvPr>
        </p:nvGraphicFramePr>
        <p:xfrm>
          <a:off x="683568" y="1844679"/>
          <a:ext cx="7920880" cy="4575175"/>
        </p:xfrm>
        <a:graphic>
          <a:graphicData uri="http://schemas.openxmlformats.org/drawingml/2006/table">
            <a:tbl>
              <a:tblPr/>
              <a:tblGrid>
                <a:gridCol w="3918852"/>
                <a:gridCol w="4002028"/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«Тонкие» вопросы</a:t>
                      </a:r>
                    </a:p>
                  </a:txBody>
                  <a:tcPr marL="67500" marR="67500" marT="67968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«Толстые» вопросы</a:t>
                      </a:r>
                    </a:p>
                  </a:txBody>
                  <a:tcPr marL="67500" marR="67500" marT="67968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39941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Кто…?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Что…?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Когда…?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Может…?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Будет…?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Как звали…?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Было ли…?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Согласны ли вы…?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Верно ли…?</a:t>
                      </a:r>
                    </a:p>
                  </a:txBody>
                  <a:tcPr marL="67500" marR="67500" marT="67968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Дайте три объяснения, почему…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Объясните, почему…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Как  вы думаете…?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Как вы считаете…?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 чем различие…?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Что, если…?</a:t>
                      </a:r>
                    </a:p>
                  </a:txBody>
                  <a:tcPr marL="67500" marR="67500" marT="67968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417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1943100" y="379413"/>
            <a:ext cx="5829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400">
                <a:solidFill>
                  <a:srgbClr val="482400"/>
                </a:solidFill>
                <a:latin typeface="Corbel" panose="020B0503020204020204" pitchFamily="34" charset="0"/>
              </a:rPr>
              <a:t>Сюжетные таблицы</a:t>
            </a:r>
          </a:p>
        </p:txBody>
      </p:sp>
      <p:graphicFrame>
        <p:nvGraphicFramePr>
          <p:cNvPr id="3481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739570"/>
              </p:ext>
            </p:extLst>
          </p:nvPr>
        </p:nvGraphicFramePr>
        <p:xfrm>
          <a:off x="927316" y="2132856"/>
          <a:ext cx="7317092" cy="2781300"/>
        </p:xfrm>
        <a:graphic>
          <a:graphicData uri="http://schemas.openxmlformats.org/drawingml/2006/table">
            <a:tbl>
              <a:tblPr/>
              <a:tblGrid>
                <a:gridCol w="1412436"/>
                <a:gridCol w="1440663"/>
                <a:gridCol w="1295641"/>
                <a:gridCol w="1584176"/>
                <a:gridCol w="1584176"/>
              </a:tblGrid>
              <a:tr h="725488"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Кто?</a:t>
                      </a:r>
                    </a:p>
                  </a:txBody>
                  <a:tcPr marL="67500" marR="67500" marT="71495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Что?</a:t>
                      </a:r>
                    </a:p>
                  </a:txBody>
                  <a:tcPr marL="67500" marR="67500" marT="71495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Когда?</a:t>
                      </a:r>
                    </a:p>
                  </a:txBody>
                  <a:tcPr marL="67500" marR="67500" marT="71495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Где?</a:t>
                      </a:r>
                    </a:p>
                  </a:txBody>
                  <a:tcPr marL="67500" marR="67500" marT="71495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Почему?</a:t>
                      </a:r>
                    </a:p>
                  </a:txBody>
                  <a:tcPr marL="67500" marR="67500" marT="71495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5812"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500" marR="67500" marT="71495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500" marR="67500" marT="71495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500" marR="67500" marT="71495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500" marR="67500" marT="71495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500" marR="67500" marT="71495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53191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Ключевые слова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sz="2800" b="1" dirty="0" smtClean="0"/>
              <a:t>Судите</a:t>
            </a:r>
          </a:p>
          <a:p>
            <a:r>
              <a:rPr lang="ru-RU" altLang="ru-RU" sz="2800" b="1" dirty="0" smtClean="0"/>
              <a:t>Их друзьям</a:t>
            </a:r>
          </a:p>
          <a:p>
            <a:r>
              <a:rPr lang="ru-RU" altLang="ru-RU" sz="2800" b="1" dirty="0" smtClean="0"/>
              <a:t>Никогда</a:t>
            </a:r>
          </a:p>
          <a:p>
            <a:r>
              <a:rPr lang="ru-RU" altLang="ru-RU" sz="2800" b="1" dirty="0" smtClean="0"/>
              <a:t>Иуды</a:t>
            </a:r>
          </a:p>
          <a:p>
            <a:r>
              <a:rPr lang="ru-RU" altLang="ru-RU" sz="2800" b="1" dirty="0" smtClean="0"/>
              <a:t>Безупречны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72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Поль Валери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altLang="ru-RU" sz="4000" b="1" dirty="0" smtClean="0"/>
              <a:t>Никогда не судите о людях по их друзьям.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4000" b="1" dirty="0" smtClean="0"/>
              <a:t>У Иуды они были безупречны.</a:t>
            </a:r>
          </a:p>
        </p:txBody>
      </p:sp>
    </p:spTree>
    <p:extLst>
      <p:ext uri="{BB962C8B-B14F-4D97-AF65-F5344CB8AC3E}">
        <p14:creationId xmlns:p14="http://schemas.microsoft.com/office/powerpoint/2010/main" val="134966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1943100" y="379413"/>
            <a:ext cx="5829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400">
                <a:solidFill>
                  <a:srgbClr val="482400"/>
                </a:solidFill>
                <a:latin typeface="Corbel" panose="020B0503020204020204" pitchFamily="34" charset="0"/>
              </a:rPr>
              <a:t>«Бортовые журналы»</a:t>
            </a:r>
          </a:p>
        </p:txBody>
      </p:sp>
      <p:graphicFrame>
        <p:nvGraphicFramePr>
          <p:cNvPr id="11470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203831"/>
              </p:ext>
            </p:extLst>
          </p:nvPr>
        </p:nvGraphicFramePr>
        <p:xfrm>
          <a:off x="827584" y="1988840"/>
          <a:ext cx="7704856" cy="4321175"/>
        </p:xfrm>
        <a:graphic>
          <a:graphicData uri="http://schemas.openxmlformats.org/drawingml/2006/table">
            <a:tbl>
              <a:tblPr/>
              <a:tblGrid>
                <a:gridCol w="3693766"/>
                <a:gridCol w="4011090"/>
              </a:tblGrid>
              <a:tr h="2363787"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Что мне известно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 данной теме?</a:t>
                      </a:r>
                    </a:p>
                  </a:txBody>
                  <a:tcPr marL="67500" marR="67500" marT="71495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Что нового я узнал из текста?</a:t>
                      </a:r>
                    </a:p>
                  </a:txBody>
                  <a:tcPr marL="67500" marR="67500" marT="71495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7388"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500" marR="67500" marT="71495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500" marR="67500" marT="71495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196527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11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latin typeface="Arial" panose="020B0604020202020204" pitchFamily="34" charset="0"/>
              </a:rPr>
              <a:t>Верите ли Вы …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b="1" dirty="0" smtClean="0"/>
              <a:t>САМЫЕ ДРЕВНИЕ ОСТАНКИ ДОМАШНЕЙ КОШКИ ОТНОСЯТСЯ К НЕОЛИТУ, ОКОЛО 9000 ЛЕТ ДО Н.Э.</a:t>
            </a:r>
          </a:p>
          <a:p>
            <a:r>
              <a:rPr lang="ru-RU" altLang="ru-RU" b="1" dirty="0" smtClean="0"/>
              <a:t>КОШЕК В СРЕДНЕВЕКОВОЙ ЕВРОПЕ СЧИТАЛИ ПОСОБНИЦАМИ ДЬЯВОЛА</a:t>
            </a:r>
          </a:p>
          <a:p>
            <a:r>
              <a:rPr lang="ru-RU" altLang="ru-RU" b="1" dirty="0" smtClean="0"/>
              <a:t>АНГОРСКАЯ КОШКА РОДОМ ИЗ ТУРЦИИ</a:t>
            </a:r>
          </a:p>
        </p:txBody>
      </p:sp>
    </p:spTree>
    <p:extLst>
      <p:ext uri="{BB962C8B-B14F-4D97-AF65-F5344CB8AC3E}">
        <p14:creationId xmlns:p14="http://schemas.microsoft.com/office/powerpoint/2010/main" val="314519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7300" y="250825"/>
            <a:ext cx="7886700" cy="1325563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altLang="ru-RU" sz="25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«Инсерт»</a:t>
            </a:r>
            <a:br>
              <a:rPr lang="ru-RU" altLang="ru-RU" sz="25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25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ru-RU" altLang="ru-RU" sz="2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Воган и Эстес, модификация Мередит и Стил</a:t>
            </a:r>
            <a:r>
              <a:rPr lang="en-US" altLang="ru-RU" sz="2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ru-RU" altLang="ru-RU" sz="3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825625"/>
            <a:ext cx="7776864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 - interactive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 - noting   -  </a:t>
            </a:r>
            <a:r>
              <a:rPr lang="ru-RU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самоактивизирующая</a:t>
            </a:r>
            <a:r>
              <a:rPr lang="ru-RU" sz="2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-  “ V ” - уже знал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 - system -   </a:t>
            </a:r>
            <a:r>
              <a:rPr lang="ru-RU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системная разметка</a:t>
            </a:r>
            <a:r>
              <a:rPr lang="ru-RU" sz="2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-      “ + ” - новое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 - effective  - </a:t>
            </a:r>
            <a:r>
              <a:rPr lang="ru-RU" sz="1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для эффективного</a:t>
            </a:r>
            <a:r>
              <a:rPr lang="ru-RU" sz="2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-        “ - ”  - думал  иначе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 - reading and  -  </a:t>
            </a:r>
            <a:r>
              <a:rPr lang="ru-RU" sz="1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чтения и размышления</a:t>
            </a:r>
            <a:r>
              <a:rPr lang="ru-RU" sz="2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 “ ? ” - не понял, </a:t>
            </a:r>
            <a:r>
              <a:rPr lang="en-US" sz="2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						</a:t>
            </a:r>
            <a:r>
              <a:rPr lang="ru-RU" sz="2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есть </a:t>
            </a:r>
            <a:r>
              <a:rPr lang="ru-RU" sz="2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вопросы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 – thinking</a:t>
            </a:r>
          </a:p>
        </p:txBody>
      </p:sp>
    </p:spTree>
    <p:extLst>
      <p:ext uri="{BB962C8B-B14F-4D97-AF65-F5344CB8AC3E}">
        <p14:creationId xmlns:p14="http://schemas.microsoft.com/office/powerpoint/2010/main" val="344735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71800" y="274638"/>
            <a:ext cx="6172200" cy="1325562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Таблица «Инсерт»</a:t>
            </a:r>
          </a:p>
        </p:txBody>
      </p:sp>
      <p:graphicFrame>
        <p:nvGraphicFramePr>
          <p:cNvPr id="51217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782553"/>
              </p:ext>
            </p:extLst>
          </p:nvPr>
        </p:nvGraphicFramePr>
        <p:xfrm>
          <a:off x="611560" y="1556792"/>
          <a:ext cx="8064896" cy="5061264"/>
        </p:xfrm>
        <a:graphic>
          <a:graphicData uri="http://schemas.openxmlformats.org/drawingml/2006/table">
            <a:tbl>
              <a:tblPr/>
              <a:tblGrid>
                <a:gridCol w="2016224"/>
                <a:gridCol w="1978887"/>
                <a:gridCol w="2053561"/>
                <a:gridCol w="2016224"/>
              </a:tblGrid>
              <a:tr h="36345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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Выпишите ключевыми словами ту информацию, которую  вы знаете, или думали,</a:t>
                      </a:r>
                      <a:endParaRPr kumimoji="0" lang="ru-RU" alt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     что знаете; 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“+”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Выпишите ключевыми словами ту информацию, которая является для вас новой; 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“-”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Выпишите ключевыми словами ту информацию, которая противоречит тому, что вы уже знали, или думали, что знаете;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“?”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Выпишите ключевыми словами ту информацию, которая вам  непонятна, или же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вы хотели бы получить более подробные сведения по данному вопросу 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65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93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latin typeface="Arial" panose="020B0604020202020204" pitchFamily="34" charset="0"/>
              </a:rPr>
              <a:t>Ассоциации </a:t>
            </a:r>
            <a:r>
              <a:rPr lang="ru-RU" altLang="ru-RU" dirty="0" smtClean="0">
                <a:latin typeface="Arial" panose="020B0604020202020204" pitchFamily="34" charset="0"/>
              </a:rPr>
              <a:t>«Россия»</a:t>
            </a:r>
            <a:endParaRPr lang="ru-RU" altLang="ru-RU" dirty="0" smtClean="0">
              <a:latin typeface="Arial" panose="020B0604020202020204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dirty="0" smtClean="0"/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146268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2133600"/>
            <a:ext cx="8208912" cy="3886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altLang="ru-RU" sz="2600" b="1" u="sng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кластеры</a:t>
            </a:r>
            <a:r>
              <a:rPr lang="ru-RU" altLang="ru-RU" sz="2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(гроздья), выделение смысловых единиц текста и графическое оформление в определенном порядке в виде грозди. </a:t>
            </a:r>
            <a:r>
              <a:rPr lang="ru-RU" altLang="ru-RU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Это способ графической организации материала, позволяющий сделать наглядными те мыслительные процессы, которые происходят при погружении в ту или иную тему. Кластер является отражением нелинейной формы мышления. Иногда такой способ называют </a:t>
            </a:r>
            <a:r>
              <a:rPr lang="ru-RU" altLang="ru-RU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«наглядным мозговым штурмом».</a:t>
            </a:r>
            <a:r>
              <a:rPr lang="ru-RU" altLang="ru-RU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753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3800" smtClean="0"/>
              <a:t>ПОСЛЕДОВАТЕЛЬНОСТЬ СОЗДАНИЯ  КЛАСТЕРА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ru-RU" altLang="ru-RU" sz="2600">
                <a:solidFill>
                  <a:schemeClr val="tx1">
                    <a:lumMod val="75000"/>
                    <a:lumOff val="25000"/>
                  </a:schemeClr>
                </a:solidFill>
              </a:rPr>
              <a:t>1. Посередине чистого листа (классной доски) написать ключевое слово или предложение, которое является «сердцем» идеи, темы.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ru-RU" altLang="ru-RU" sz="2600">
                <a:solidFill>
                  <a:schemeClr val="tx1">
                    <a:lumMod val="75000"/>
                    <a:lumOff val="25000"/>
                  </a:schemeClr>
                </a:solidFill>
              </a:rPr>
              <a:t>2. Вокруг «накидать» слова или предложения, выражающие идеи, факты, образы, подходящие для данной темы. (Модель «планеты и ее спутники»)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ru-RU" altLang="ru-RU" sz="2600">
                <a:solidFill>
                  <a:schemeClr val="tx1">
                    <a:lumMod val="75000"/>
                    <a:lumOff val="25000"/>
                  </a:schemeClr>
                </a:solidFill>
              </a:rPr>
              <a:t>3. По мере записи, появившиеся слова соединяются прямыми линиями с ключевым понятием. У каждого из «спутников» в свою очередь тоже появляются «спутники», устанавливаются новые логические связи. </a:t>
            </a:r>
          </a:p>
        </p:txBody>
      </p:sp>
    </p:spTree>
    <p:extLst>
      <p:ext uri="{BB962C8B-B14F-4D97-AF65-F5344CB8AC3E}">
        <p14:creationId xmlns:p14="http://schemas.microsoft.com/office/powerpoint/2010/main" val="327661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6229350" y="6248400"/>
            <a:ext cx="1428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7FBD8FD-F88C-44EE-9B8A-7BF0BAE5D516}" type="slidenum">
              <a:rPr lang="ru-RU" altLang="ru-RU" sz="1000">
                <a:solidFill>
                  <a:srgbClr val="000000"/>
                </a:solidFill>
                <a:latin typeface="Tahoma" panose="020B060403050404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0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grpSp>
        <p:nvGrpSpPr>
          <p:cNvPr id="49155" name="Group 2"/>
          <p:cNvGrpSpPr>
            <a:grpSpLocks/>
          </p:cNvGrpSpPr>
          <p:nvPr/>
        </p:nvGrpSpPr>
        <p:grpSpPr bwMode="auto">
          <a:xfrm>
            <a:off x="539552" y="1783556"/>
            <a:ext cx="7848872" cy="4166394"/>
            <a:chOff x="930" y="981"/>
            <a:chExt cx="3998" cy="2767"/>
          </a:xfrm>
        </p:grpSpPr>
        <p:sp>
          <p:nvSpPr>
            <p:cNvPr id="49157" name="Oval 3"/>
            <p:cNvSpPr>
              <a:spLocks noChangeArrowheads="1"/>
            </p:cNvSpPr>
            <p:nvPr/>
          </p:nvSpPr>
          <p:spPr bwMode="auto">
            <a:xfrm>
              <a:off x="2418" y="2096"/>
              <a:ext cx="929" cy="476"/>
            </a:xfrm>
            <a:prstGeom prst="ellipse">
              <a:avLst/>
            </a:prstGeom>
            <a:solidFill>
              <a:srgbClr val="CC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400" b="1" dirty="0">
                  <a:solidFill>
                    <a:srgbClr val="000000"/>
                  </a:solidFill>
                  <a:latin typeface="Tahoma" panose="020B0604030504040204" pitchFamily="34" charset="0"/>
                </a:rPr>
                <a:t>Ключевое слово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400" b="1" dirty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49158" name="Oval 4"/>
            <p:cNvSpPr>
              <a:spLocks noChangeArrowheads="1"/>
            </p:cNvSpPr>
            <p:nvPr/>
          </p:nvSpPr>
          <p:spPr bwMode="auto">
            <a:xfrm>
              <a:off x="1209" y="1428"/>
              <a:ext cx="1115" cy="285"/>
            </a:xfrm>
            <a:prstGeom prst="ellipse">
              <a:avLst/>
            </a:prstGeom>
            <a:solidFill>
              <a:srgbClr val="CC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400" b="1">
                  <a:solidFill>
                    <a:srgbClr val="000000"/>
                  </a:solidFill>
                  <a:latin typeface="Tahoma" panose="020B0604030504040204" pitchFamily="34" charset="0"/>
                </a:rPr>
                <a:t>Категория 1</a:t>
              </a:r>
            </a:p>
          </p:txBody>
        </p:sp>
        <p:sp>
          <p:nvSpPr>
            <p:cNvPr id="49159" name="Oval 5"/>
            <p:cNvSpPr>
              <a:spLocks noChangeArrowheads="1"/>
            </p:cNvSpPr>
            <p:nvPr/>
          </p:nvSpPr>
          <p:spPr bwMode="auto">
            <a:xfrm>
              <a:off x="1209" y="2955"/>
              <a:ext cx="1115" cy="285"/>
            </a:xfrm>
            <a:prstGeom prst="ellipse">
              <a:avLst/>
            </a:prstGeom>
            <a:solidFill>
              <a:srgbClr val="CC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400" b="1">
                  <a:solidFill>
                    <a:srgbClr val="000000"/>
                  </a:solidFill>
                  <a:latin typeface="Tahoma" panose="020B0604030504040204" pitchFamily="34" charset="0"/>
                </a:rPr>
                <a:t>Категория 4</a:t>
              </a:r>
            </a:p>
          </p:txBody>
        </p:sp>
        <p:sp>
          <p:nvSpPr>
            <p:cNvPr id="49160" name="Oval 6"/>
            <p:cNvSpPr>
              <a:spLocks noChangeArrowheads="1"/>
            </p:cNvSpPr>
            <p:nvPr/>
          </p:nvSpPr>
          <p:spPr bwMode="auto">
            <a:xfrm>
              <a:off x="3441" y="2955"/>
              <a:ext cx="1115" cy="285"/>
            </a:xfrm>
            <a:prstGeom prst="ellipse">
              <a:avLst/>
            </a:prstGeom>
            <a:solidFill>
              <a:srgbClr val="CC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400" b="1">
                  <a:solidFill>
                    <a:srgbClr val="000000"/>
                  </a:solidFill>
                  <a:latin typeface="Tahoma" panose="020B0604030504040204" pitchFamily="34" charset="0"/>
                </a:rPr>
                <a:t>Категория 3</a:t>
              </a:r>
            </a:p>
          </p:txBody>
        </p:sp>
        <p:sp>
          <p:nvSpPr>
            <p:cNvPr id="49161" name="Oval 7"/>
            <p:cNvSpPr>
              <a:spLocks noChangeArrowheads="1"/>
            </p:cNvSpPr>
            <p:nvPr/>
          </p:nvSpPr>
          <p:spPr bwMode="auto">
            <a:xfrm>
              <a:off x="3255" y="1428"/>
              <a:ext cx="1115" cy="285"/>
            </a:xfrm>
            <a:prstGeom prst="ellipse">
              <a:avLst/>
            </a:prstGeom>
            <a:solidFill>
              <a:srgbClr val="CC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400" b="1">
                  <a:solidFill>
                    <a:srgbClr val="000000"/>
                  </a:solidFill>
                  <a:latin typeface="Tahoma" panose="020B0604030504040204" pitchFamily="34" charset="0"/>
                </a:rPr>
                <a:t>Категория 2</a:t>
              </a:r>
            </a:p>
          </p:txBody>
        </p:sp>
        <p:sp>
          <p:nvSpPr>
            <p:cNvPr id="49162" name="Oval 8"/>
            <p:cNvSpPr>
              <a:spLocks noChangeArrowheads="1"/>
            </p:cNvSpPr>
            <p:nvPr/>
          </p:nvSpPr>
          <p:spPr bwMode="auto">
            <a:xfrm>
              <a:off x="1116" y="1840"/>
              <a:ext cx="278" cy="285"/>
            </a:xfrm>
            <a:prstGeom prst="ellipse">
              <a:avLst/>
            </a:prstGeom>
            <a:solidFill>
              <a:srgbClr val="FFFF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49163" name="Oval 9"/>
            <p:cNvSpPr>
              <a:spLocks noChangeArrowheads="1"/>
            </p:cNvSpPr>
            <p:nvPr/>
          </p:nvSpPr>
          <p:spPr bwMode="auto">
            <a:xfrm>
              <a:off x="930" y="2222"/>
              <a:ext cx="278" cy="285"/>
            </a:xfrm>
            <a:prstGeom prst="ellipse">
              <a:avLst/>
            </a:prstGeom>
            <a:solidFill>
              <a:srgbClr val="FFFF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49164" name="Oval 10"/>
            <p:cNvSpPr>
              <a:spLocks noChangeArrowheads="1"/>
            </p:cNvSpPr>
            <p:nvPr/>
          </p:nvSpPr>
          <p:spPr bwMode="auto">
            <a:xfrm>
              <a:off x="2038" y="3415"/>
              <a:ext cx="278" cy="285"/>
            </a:xfrm>
            <a:prstGeom prst="ellipse">
              <a:avLst/>
            </a:prstGeom>
            <a:solidFill>
              <a:srgbClr val="FFFF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49165" name="Oval 11"/>
            <p:cNvSpPr>
              <a:spLocks noChangeArrowheads="1"/>
            </p:cNvSpPr>
            <p:nvPr/>
          </p:nvSpPr>
          <p:spPr bwMode="auto">
            <a:xfrm>
              <a:off x="1209" y="3367"/>
              <a:ext cx="278" cy="285"/>
            </a:xfrm>
            <a:prstGeom prst="ellipse">
              <a:avLst/>
            </a:prstGeom>
            <a:solidFill>
              <a:srgbClr val="FFFF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49166" name="Oval 12"/>
            <p:cNvSpPr>
              <a:spLocks noChangeArrowheads="1"/>
            </p:cNvSpPr>
            <p:nvPr/>
          </p:nvSpPr>
          <p:spPr bwMode="auto">
            <a:xfrm>
              <a:off x="2883" y="3463"/>
              <a:ext cx="278" cy="285"/>
            </a:xfrm>
            <a:prstGeom prst="ellipse">
              <a:avLst/>
            </a:prstGeom>
            <a:solidFill>
              <a:srgbClr val="FFFF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49167" name="Oval 13"/>
            <p:cNvSpPr>
              <a:spLocks noChangeArrowheads="1"/>
            </p:cNvSpPr>
            <p:nvPr/>
          </p:nvSpPr>
          <p:spPr bwMode="auto">
            <a:xfrm>
              <a:off x="3069" y="3081"/>
              <a:ext cx="278" cy="285"/>
            </a:xfrm>
            <a:prstGeom prst="ellipse">
              <a:avLst/>
            </a:prstGeom>
            <a:solidFill>
              <a:srgbClr val="FFFF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49168" name="Oval 14"/>
            <p:cNvSpPr>
              <a:spLocks noChangeArrowheads="1"/>
            </p:cNvSpPr>
            <p:nvPr/>
          </p:nvSpPr>
          <p:spPr bwMode="auto">
            <a:xfrm>
              <a:off x="3999" y="3463"/>
              <a:ext cx="278" cy="285"/>
            </a:xfrm>
            <a:prstGeom prst="ellipse">
              <a:avLst/>
            </a:prstGeom>
            <a:solidFill>
              <a:srgbClr val="FFFF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49169" name="Oval 15"/>
            <p:cNvSpPr>
              <a:spLocks noChangeArrowheads="1"/>
            </p:cNvSpPr>
            <p:nvPr/>
          </p:nvSpPr>
          <p:spPr bwMode="auto">
            <a:xfrm>
              <a:off x="4650" y="1649"/>
              <a:ext cx="278" cy="285"/>
            </a:xfrm>
            <a:prstGeom prst="ellipse">
              <a:avLst/>
            </a:prstGeom>
            <a:solidFill>
              <a:srgbClr val="FFFF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49170" name="Oval 16"/>
            <p:cNvSpPr>
              <a:spLocks noChangeArrowheads="1"/>
            </p:cNvSpPr>
            <p:nvPr/>
          </p:nvSpPr>
          <p:spPr bwMode="auto">
            <a:xfrm>
              <a:off x="2604" y="1554"/>
              <a:ext cx="278" cy="285"/>
            </a:xfrm>
            <a:prstGeom prst="ellipse">
              <a:avLst/>
            </a:prstGeom>
            <a:solidFill>
              <a:srgbClr val="FFFF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49171" name="Oval 17"/>
            <p:cNvSpPr>
              <a:spLocks noChangeArrowheads="1"/>
            </p:cNvSpPr>
            <p:nvPr/>
          </p:nvSpPr>
          <p:spPr bwMode="auto">
            <a:xfrm>
              <a:off x="2883" y="1172"/>
              <a:ext cx="278" cy="285"/>
            </a:xfrm>
            <a:prstGeom prst="ellipse">
              <a:avLst/>
            </a:prstGeom>
            <a:solidFill>
              <a:srgbClr val="FFFF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49172" name="Oval 18"/>
            <p:cNvSpPr>
              <a:spLocks noChangeArrowheads="1"/>
            </p:cNvSpPr>
            <p:nvPr/>
          </p:nvSpPr>
          <p:spPr bwMode="auto">
            <a:xfrm>
              <a:off x="4185" y="981"/>
              <a:ext cx="278" cy="285"/>
            </a:xfrm>
            <a:prstGeom prst="ellipse">
              <a:avLst/>
            </a:prstGeom>
            <a:solidFill>
              <a:srgbClr val="FFFF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49173" name="Oval 19"/>
            <p:cNvSpPr>
              <a:spLocks noChangeArrowheads="1"/>
            </p:cNvSpPr>
            <p:nvPr/>
          </p:nvSpPr>
          <p:spPr bwMode="auto">
            <a:xfrm>
              <a:off x="2418" y="1267"/>
              <a:ext cx="278" cy="285"/>
            </a:xfrm>
            <a:prstGeom prst="ellipse">
              <a:avLst/>
            </a:prstGeom>
            <a:solidFill>
              <a:srgbClr val="FFFF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prstClr val="blac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49174" name="Line 20"/>
            <p:cNvSpPr>
              <a:spLocks noChangeShapeType="1"/>
            </p:cNvSpPr>
            <p:nvPr/>
          </p:nvSpPr>
          <p:spPr bwMode="auto">
            <a:xfrm>
              <a:off x="2232" y="1649"/>
              <a:ext cx="464" cy="47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9175" name="Line 21"/>
            <p:cNvSpPr>
              <a:spLocks noChangeShapeType="1"/>
            </p:cNvSpPr>
            <p:nvPr/>
          </p:nvSpPr>
          <p:spPr bwMode="auto">
            <a:xfrm flipH="1">
              <a:off x="3068" y="1649"/>
              <a:ext cx="280" cy="47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9176" name="Line 22"/>
            <p:cNvSpPr>
              <a:spLocks noChangeShapeType="1"/>
            </p:cNvSpPr>
            <p:nvPr/>
          </p:nvSpPr>
          <p:spPr bwMode="auto">
            <a:xfrm>
              <a:off x="3255" y="2508"/>
              <a:ext cx="557" cy="47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9177" name="Line 23"/>
            <p:cNvSpPr>
              <a:spLocks noChangeShapeType="1"/>
            </p:cNvSpPr>
            <p:nvPr/>
          </p:nvSpPr>
          <p:spPr bwMode="auto">
            <a:xfrm flipH="1">
              <a:off x="2045" y="2508"/>
              <a:ext cx="559" cy="47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9178" name="Line 24"/>
            <p:cNvSpPr>
              <a:spLocks noChangeShapeType="1"/>
            </p:cNvSpPr>
            <p:nvPr/>
          </p:nvSpPr>
          <p:spPr bwMode="auto">
            <a:xfrm flipH="1">
              <a:off x="1300" y="1649"/>
              <a:ext cx="94" cy="1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9179" name="Line 25"/>
            <p:cNvSpPr>
              <a:spLocks noChangeShapeType="1"/>
            </p:cNvSpPr>
            <p:nvPr/>
          </p:nvSpPr>
          <p:spPr bwMode="auto">
            <a:xfrm flipH="1">
              <a:off x="1115" y="2126"/>
              <a:ext cx="94" cy="9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9180" name="Line 26"/>
            <p:cNvSpPr>
              <a:spLocks noChangeShapeType="1"/>
            </p:cNvSpPr>
            <p:nvPr/>
          </p:nvSpPr>
          <p:spPr bwMode="auto">
            <a:xfrm flipV="1">
              <a:off x="2232" y="1362"/>
              <a:ext cx="185" cy="9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9181" name="Line 27"/>
            <p:cNvSpPr>
              <a:spLocks noChangeShapeType="1"/>
            </p:cNvSpPr>
            <p:nvPr/>
          </p:nvSpPr>
          <p:spPr bwMode="auto">
            <a:xfrm>
              <a:off x="2325" y="1554"/>
              <a:ext cx="278" cy="9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9182" name="Line 28"/>
            <p:cNvSpPr>
              <a:spLocks noChangeShapeType="1"/>
            </p:cNvSpPr>
            <p:nvPr/>
          </p:nvSpPr>
          <p:spPr bwMode="auto">
            <a:xfrm>
              <a:off x="3162" y="1363"/>
              <a:ext cx="185" cy="9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9183" name="Line 29"/>
            <p:cNvSpPr>
              <a:spLocks noChangeShapeType="1"/>
            </p:cNvSpPr>
            <p:nvPr/>
          </p:nvSpPr>
          <p:spPr bwMode="auto">
            <a:xfrm flipH="1">
              <a:off x="4184" y="1267"/>
              <a:ext cx="94" cy="1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9184" name="Line 30"/>
            <p:cNvSpPr>
              <a:spLocks noChangeShapeType="1"/>
            </p:cNvSpPr>
            <p:nvPr/>
          </p:nvSpPr>
          <p:spPr bwMode="auto">
            <a:xfrm flipH="1" flipV="1">
              <a:off x="4370" y="1648"/>
              <a:ext cx="280" cy="9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9185" name="Line 31"/>
            <p:cNvSpPr>
              <a:spLocks noChangeShapeType="1"/>
            </p:cNvSpPr>
            <p:nvPr/>
          </p:nvSpPr>
          <p:spPr bwMode="auto">
            <a:xfrm flipH="1">
              <a:off x="1285" y="3192"/>
              <a:ext cx="94" cy="1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9186" name="Line 32"/>
            <p:cNvSpPr>
              <a:spLocks noChangeShapeType="1"/>
            </p:cNvSpPr>
            <p:nvPr/>
          </p:nvSpPr>
          <p:spPr bwMode="auto">
            <a:xfrm flipV="1">
              <a:off x="3348" y="3080"/>
              <a:ext cx="92" cy="9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9187" name="Line 33"/>
            <p:cNvSpPr>
              <a:spLocks noChangeShapeType="1"/>
            </p:cNvSpPr>
            <p:nvPr/>
          </p:nvSpPr>
          <p:spPr bwMode="auto">
            <a:xfrm flipV="1">
              <a:off x="3069" y="3366"/>
              <a:ext cx="92" cy="9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9188" name="Line 34"/>
            <p:cNvSpPr>
              <a:spLocks noChangeShapeType="1"/>
            </p:cNvSpPr>
            <p:nvPr/>
          </p:nvSpPr>
          <p:spPr bwMode="auto">
            <a:xfrm>
              <a:off x="4139" y="3264"/>
              <a:ext cx="0" cy="1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9189" name="Line 35"/>
            <p:cNvSpPr>
              <a:spLocks noChangeShapeType="1"/>
            </p:cNvSpPr>
            <p:nvPr/>
          </p:nvSpPr>
          <p:spPr bwMode="auto">
            <a:xfrm>
              <a:off x="2046" y="3236"/>
              <a:ext cx="92" cy="1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49156" name="Text Box 36"/>
          <p:cNvSpPr txBox="1">
            <a:spLocks noChangeArrowheads="1"/>
          </p:cNvSpPr>
          <p:nvPr/>
        </p:nvSpPr>
        <p:spPr bwMode="auto">
          <a:xfrm>
            <a:off x="539552" y="260647"/>
            <a:ext cx="8064896" cy="1088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 dirty="0">
                <a:solidFill>
                  <a:srgbClr val="330033"/>
                </a:solidFill>
                <a:latin typeface="Times New Roman" panose="02020603050405020304" pitchFamily="18" charset="0"/>
              </a:rPr>
              <a:t>Графические организаторы:</a:t>
            </a:r>
            <a:r>
              <a:rPr lang="ru-RU" altLang="ru-RU" sz="3800" dirty="0">
                <a:solidFill>
                  <a:srgbClr val="330033"/>
                </a:solidFill>
                <a:latin typeface="Times New Roman" panose="02020603050405020304" pitchFamily="18" charset="0"/>
              </a:rPr>
              <a:t> 	 «Кластеры» </a:t>
            </a:r>
          </a:p>
        </p:txBody>
      </p:sp>
    </p:spTree>
    <p:extLst>
      <p:ext uri="{BB962C8B-B14F-4D97-AF65-F5344CB8AC3E}">
        <p14:creationId xmlns:p14="http://schemas.microsoft.com/office/powerpoint/2010/main" val="3135193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529</Words>
  <Application>Microsoft Office PowerPoint</Application>
  <PresentationFormat>Экран (4:3)</PresentationFormat>
  <Paragraphs>95</Paragraphs>
  <Slides>16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Начальная</vt:lpstr>
      <vt:lpstr>Документ</vt:lpstr>
      <vt:lpstr>Приемы работы с текстом на уроке </vt:lpstr>
      <vt:lpstr>Презентация PowerPoint</vt:lpstr>
      <vt:lpstr>Верите ли Вы …</vt:lpstr>
      <vt:lpstr>«Инсерт» (Воган и Эстес, модификация Мередит и Стил) </vt:lpstr>
      <vt:lpstr>Таблица «Инсерт»</vt:lpstr>
      <vt:lpstr>Ассоциации «Россия»</vt:lpstr>
      <vt:lpstr>Презентация PowerPoint</vt:lpstr>
      <vt:lpstr>ПОСЛЕДОВАТЕЛЬНОСТЬ СОЗДАНИЯ  КЛАСТЕРА</vt:lpstr>
      <vt:lpstr>Презентация PowerPoint</vt:lpstr>
      <vt:lpstr>  И.А.Бунин</vt:lpstr>
      <vt:lpstr>ПМИ</vt:lpstr>
      <vt:lpstr>«Знаем – хотим узнать – узнали»</vt:lpstr>
      <vt:lpstr>Презентация PowerPoint</vt:lpstr>
      <vt:lpstr>Презентация PowerPoint</vt:lpstr>
      <vt:lpstr>Ключевые слова</vt:lpstr>
      <vt:lpstr>Поль Валери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работы с текстом на уроке</dc:title>
  <dc:creator>Божок Римма Владимировна</dc:creator>
  <cp:lastModifiedBy>Божок Римма Владимировна</cp:lastModifiedBy>
  <cp:revision>4</cp:revision>
  <dcterms:created xsi:type="dcterms:W3CDTF">2018-04-11T04:17:19Z</dcterms:created>
  <dcterms:modified xsi:type="dcterms:W3CDTF">2018-04-11T09:57:29Z</dcterms:modified>
</cp:coreProperties>
</file>