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329" r:id="rId4"/>
    <p:sldId id="273" r:id="rId5"/>
    <p:sldId id="274" r:id="rId6"/>
    <p:sldId id="320" r:id="rId7"/>
    <p:sldId id="323" r:id="rId8"/>
    <p:sldId id="275" r:id="rId9"/>
    <p:sldId id="330" r:id="rId10"/>
    <p:sldId id="333" r:id="rId11"/>
    <p:sldId id="334" r:id="rId12"/>
    <p:sldId id="336" r:id="rId13"/>
    <p:sldId id="338" r:id="rId14"/>
    <p:sldId id="341" r:id="rId15"/>
    <p:sldId id="342" r:id="rId16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«Учебный план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среднего общего образования»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Естественно-научный профиль</a:t>
            </a:r>
            <a:r>
              <a:rPr lang="ru-RU" dirty="0"/>
              <a:t> ориентирует на такие сферы деятельности, как медицина, биотехнологии и др. В данном профиле 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науки». </a:t>
            </a:r>
          </a:p>
        </p:txBody>
      </p:sp>
    </p:spTree>
    <p:extLst>
      <p:ext uri="{BB962C8B-B14F-4D97-AF65-F5344CB8AC3E}">
        <p14:creationId xmlns:p14="http://schemas.microsoft.com/office/powerpoint/2010/main" val="19221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r>
              <a:rPr lang="ru-RU" b="1" dirty="0"/>
              <a:t>Гуманитарный профиль</a:t>
            </a:r>
            <a:r>
              <a:rPr lang="ru-RU" dirty="0"/>
              <a:t> ориентирует на такие сферы деятельности, как педагогика, психология, общественные отношения и др. В данном профиле для изучения на углубленном уровне выбираются учебные предметы преимущественно из предметных областей «Русский язык и литература», «Общественные науки» и «Иностранные языки».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4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/>
          <a:lstStyle/>
          <a:p>
            <a:r>
              <a:rPr lang="ru-RU" b="1" dirty="0"/>
              <a:t>Социально-экономический профиль</a:t>
            </a:r>
            <a:r>
              <a:rPr lang="ru-RU" dirty="0"/>
              <a:t> ориентирует на профессии, связанные с социальной сферой, финансами и экономикой, с обработкой информации, с такими сферами деятельности, как управление, предпринимательство, работа с финансами и др. В данном профиле для изучения на углубленном уровне выбираются учебные предметы преимущественно из предметных областей «Математика и информатика», «Общественные науки».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6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r>
              <a:rPr lang="ru-RU" b="1" dirty="0" smtClean="0"/>
              <a:t>Универсальный </a:t>
            </a:r>
            <a:r>
              <a:rPr lang="ru-RU" b="1" dirty="0"/>
              <a:t>профиль </a:t>
            </a:r>
            <a:r>
              <a:rPr lang="ru-RU" dirty="0"/>
              <a:t>ориентирован, в первую очередь, на обучающихся, чей выбор «не вписывается» в рамки заданных выше профилей. Он позволяет ограничиться базовым уровнем изучения учебных предметов, однако ученик также может выбрать учебные предметы на углубленном уровне.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7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/>
              <a:t>Приложение к учебному плану 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543556"/>
              </p:ext>
            </p:extLst>
          </p:nvPr>
        </p:nvGraphicFramePr>
        <p:xfrm>
          <a:off x="539552" y="1340768"/>
          <a:ext cx="7776864" cy="3131059"/>
        </p:xfrm>
        <a:graphic>
          <a:graphicData uri="http://schemas.openxmlformats.org/drawingml/2006/table">
            <a:tbl>
              <a:tblPr firstRow="1" firstCol="1" bandRow="1"/>
              <a:tblGrid>
                <a:gridCol w="2794625">
                  <a:extLst>
                    <a:ext uri="{9D8B030D-6E8A-4147-A177-3AD203B41FA5}">
                      <a16:colId xmlns:a16="http://schemas.microsoft.com/office/drawing/2014/main" xmlns="" val="2008720909"/>
                    </a:ext>
                  </a:extLst>
                </a:gridCol>
                <a:gridCol w="1182493">
                  <a:extLst>
                    <a:ext uri="{9D8B030D-6E8A-4147-A177-3AD203B41FA5}">
                      <a16:colId xmlns:a16="http://schemas.microsoft.com/office/drawing/2014/main" xmlns="" val="2317509114"/>
                    </a:ext>
                  </a:extLst>
                </a:gridCol>
                <a:gridCol w="1072128">
                  <a:extLst>
                    <a:ext uri="{9D8B030D-6E8A-4147-A177-3AD203B41FA5}">
                      <a16:colId xmlns:a16="http://schemas.microsoft.com/office/drawing/2014/main" xmlns="" val="1984352140"/>
                    </a:ext>
                  </a:extLst>
                </a:gridCol>
                <a:gridCol w="1324392">
                  <a:extLst>
                    <a:ext uri="{9D8B030D-6E8A-4147-A177-3AD203B41FA5}">
                      <a16:colId xmlns:a16="http://schemas.microsoft.com/office/drawing/2014/main" xmlns="" val="3967152254"/>
                    </a:ext>
                  </a:extLst>
                </a:gridCol>
                <a:gridCol w="1403226">
                  <a:extLst>
                    <a:ext uri="{9D8B030D-6E8A-4147-A177-3AD203B41FA5}">
                      <a16:colId xmlns:a16="http://schemas.microsoft.com/office/drawing/2014/main" xmlns="" val="2195355748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курса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К-во часов на один класс (группу)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К-во часов на курс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 на параллель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 в год на параллель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0212077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Математика. Модуль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«Решение математических задач повышенной сложности»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7907250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Информатика. Модуль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«Информационные технологии»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881156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772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22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>
                <a:solidFill>
                  <a:srgbClr val="000000"/>
                </a:solidFill>
              </a:rPr>
              <a:t>Приложение к учебному плану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787991"/>
              </p:ext>
            </p:extLst>
          </p:nvPr>
        </p:nvGraphicFramePr>
        <p:xfrm>
          <a:off x="539553" y="1628800"/>
          <a:ext cx="8064895" cy="2680298"/>
        </p:xfrm>
        <a:graphic>
          <a:graphicData uri="http://schemas.openxmlformats.org/drawingml/2006/table">
            <a:tbl>
              <a:tblPr firstRow="1" firstCol="1" bandRow="1"/>
              <a:tblGrid>
                <a:gridCol w="2926311">
                  <a:extLst>
                    <a:ext uri="{9D8B030D-6E8A-4147-A177-3AD203B41FA5}">
                      <a16:colId xmlns:a16="http://schemas.microsoft.com/office/drawing/2014/main" xmlns="" val="1340858707"/>
                    </a:ext>
                  </a:extLst>
                </a:gridCol>
                <a:gridCol w="1169698">
                  <a:extLst>
                    <a:ext uri="{9D8B030D-6E8A-4147-A177-3AD203B41FA5}">
                      <a16:colId xmlns:a16="http://schemas.microsoft.com/office/drawing/2014/main" xmlns="" val="2427260258"/>
                    </a:ext>
                  </a:extLst>
                </a:gridCol>
                <a:gridCol w="1170524">
                  <a:extLst>
                    <a:ext uri="{9D8B030D-6E8A-4147-A177-3AD203B41FA5}">
                      <a16:colId xmlns:a16="http://schemas.microsoft.com/office/drawing/2014/main" xmlns="" val="3369013054"/>
                    </a:ext>
                  </a:extLst>
                </a:gridCol>
                <a:gridCol w="1399181">
                  <a:extLst>
                    <a:ext uri="{9D8B030D-6E8A-4147-A177-3AD203B41FA5}">
                      <a16:colId xmlns:a16="http://schemas.microsoft.com/office/drawing/2014/main" xmlns="" val="2102133511"/>
                    </a:ext>
                  </a:extLst>
                </a:gridCol>
                <a:gridCol w="1399181">
                  <a:extLst>
                    <a:ext uri="{9D8B030D-6E8A-4147-A177-3AD203B41FA5}">
                      <a16:colId xmlns:a16="http://schemas.microsoft.com/office/drawing/2014/main" xmlns="" val="4384957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курса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К-во часов на один класс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(группу)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К-во часов на курс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 на параллель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 в год на параллель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4351002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Математика. Модуль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«Решение математических задач»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1242320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Биология. Модуль: «Молекулярная биология»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208253"/>
                  </a:ext>
                </a:extLst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171613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942" y="1584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noFill/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получения среднего общего образования составляет: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года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лиц очной формы обучения;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лиц с ограниченными возможностями здоровья и инвалидов при обучении по адаптированным основным образовательным программам среднего общего образования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увеличивается не более, чем на один год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обучающихся, осваивающих основную образовательную программу в очно-заочной или заочной формах, независимо от применяемых образовательных технологий,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увеличивается не более чем на один год.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6264275"/>
          </a:xfrm>
          <a:noFill/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Учебный план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определяет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количество учебных занятий за 2 года на одного обучающегося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менее 2170 (32 ч) часов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2516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часов (не более 37 часов в неделю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94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6264275"/>
          </a:xfrm>
          <a:solidFill>
            <a:schemeClr val="accent2">
              <a:lumMod val="60000"/>
              <a:lumOff val="40000"/>
              <a:alpha val="30196"/>
            </a:schemeClr>
          </a:solidFill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план предусматривает изучение обязательных учебных предметов: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учебных предметов из обязательных предметных областей;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дополнительных учебных предметов;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курсов по выбору;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общих для включения во все учебные планы учебных предметов, в том числе на углубленном уровне.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план и (или) индивидуальный учебный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должны содержать не менее 13 учебных предметов и предусматривать изучение не менее одного учебного предмета из каждой предметной области, определенной настоящим Стандартом, в том числе общими для включения во все учебные планы являются учебные предметы Русский язык, Литература, Иностранный язык, Математика, Информатика,  История, География, Обществознание, Физика, Химия, Биология, Физическая культура, Основы безопасности жизнедеятельности.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ru-RU" b="1" dirty="0" smtClean="0"/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учебный план профиля обучения (кроме универсального) должен содержать не менее 2 учебных предметов на углубленном уровне изучения из соответствующей профилю обучения предметной области и (или) смежной с ней предметной области.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учебном плане должно быть предусмотрено выполнение обучающимися индивидуального(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проекта(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 по запросу родителей (законных представителей) учащихся может самостоятельно выделить часы в учебном плане на учебный предмет «Родная литература», «Родной язык», «Второй иностранный язык», при наличии в образовательной организации специальных условий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38" y="293688"/>
            <a:ext cx="8856662" cy="6481762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школах могут функционировать следующие профили обучения: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технологический,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естественнонаучный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гуманитарный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социально-экономический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универсальный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Технологический профиль</a:t>
            </a:r>
            <a:r>
              <a:rPr lang="ru-RU" dirty="0"/>
              <a:t> ориентирован на производственную, инженерную и информационную сферы деятельности, поэтому в данном профиле 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0412_slide333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61</Template>
  <TotalTime>407</TotalTime>
  <Words>687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ind_0412_slide333</vt:lpstr>
      <vt:lpstr>«Учебный план ФГОС среднего общего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Приложение к учебному плану </vt:lpstr>
      <vt:lpstr>Приложение к учебному плану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СОО</dc:title>
  <dc:creator>User</dc:creator>
  <cp:lastModifiedBy>Елена Станиславовна Малышева</cp:lastModifiedBy>
  <cp:revision>76</cp:revision>
  <cp:lastPrinted>2020-02-10T12:14:46Z</cp:lastPrinted>
  <dcterms:created xsi:type="dcterms:W3CDTF">2017-01-14T01:08:26Z</dcterms:created>
  <dcterms:modified xsi:type="dcterms:W3CDTF">2022-11-29T06:15:56Z</dcterms:modified>
</cp:coreProperties>
</file>