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0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1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8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95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3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18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7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5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0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2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81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BCCE-A8DB-440E-9797-47B723C740F5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52BB-6987-4179-94DA-DE6BCF038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3040" y="425678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b="1" dirty="0"/>
              <a:t>ПРАВИТЕЛЬСТВО ХАНТЫ-МАНСИЙСКОГО АВТОНОМНОГО ОКРУГА - </a:t>
            </a:r>
            <a:r>
              <a:rPr lang="ru-RU" sz="4400" b="1" dirty="0" smtClean="0"/>
              <a:t>ЮГРЫ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0160" y="3135495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7400" b="1" dirty="0"/>
              <a:t>ПОСТАНОВЛЕНИЕ</a:t>
            </a:r>
            <a:br>
              <a:rPr lang="ru-RU" sz="7400" b="1" dirty="0"/>
            </a:br>
            <a:r>
              <a:rPr lang="ru-RU" sz="7400" b="1" dirty="0"/>
              <a:t/>
            </a:r>
            <a:br>
              <a:rPr lang="ru-RU" sz="7400" b="1" dirty="0"/>
            </a:br>
            <a:r>
              <a:rPr lang="ru-RU" sz="7400" b="1" dirty="0"/>
              <a:t>от 9 августа 2013 года N 303-п</a:t>
            </a:r>
            <a:br>
              <a:rPr lang="ru-RU" sz="7400" b="1" dirty="0"/>
            </a:br>
            <a:r>
              <a:rPr lang="ru-RU" sz="7400" b="1" dirty="0"/>
              <a:t/>
            </a:r>
            <a:br>
              <a:rPr lang="ru-RU" sz="7400" b="1" dirty="0"/>
            </a:br>
            <a:r>
              <a:rPr lang="ru-RU" sz="7400" b="1" dirty="0"/>
              <a:t/>
            </a:r>
            <a:br>
              <a:rPr lang="ru-RU" sz="7400" b="1" dirty="0"/>
            </a:br>
            <a:r>
              <a:rPr lang="ru-RU" sz="7400" b="1" dirty="0"/>
              <a:t>О Порядке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</a:t>
            </a:r>
            <a:endParaRPr lang="ru-RU" sz="7400" dirty="0"/>
          </a:p>
          <a:p>
            <a:pPr fontAlgn="base"/>
            <a:r>
              <a:rPr lang="ru-RU" sz="7400" dirty="0"/>
              <a:t>(с изменениями на 27 мая 2022 года)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70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Индивидуальный отбор проводится в случае: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691" y="1477282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3.1. Создания в общеобразовательной организации класса (классов) с углубленным изучением отдельных учебных предметов или класса (классов) для профильного обучения, за исключением классов универсального профиля.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3.2. Необходимости дополнительного комплектования в связи с образовавшимися свободными местами в классе (классах) с углубленным изучением отдельных учебных предметов или классе (классах) для профильного обучения.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70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491" y="52804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4. Участником индивидуального отбора может стать </a:t>
            </a:r>
            <a:r>
              <a:rPr lang="ru-RU" u="sng" dirty="0" smtClean="0"/>
              <a:t>любой учащийся </a:t>
            </a:r>
            <a:r>
              <a:rPr lang="ru-RU" dirty="0" smtClean="0"/>
              <a:t>общеобразовательной организации.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5. </a:t>
            </a:r>
            <a:r>
              <a:rPr lang="ru-RU" u="sng" dirty="0" smtClean="0"/>
              <a:t>Информирование</a:t>
            </a:r>
            <a:r>
              <a:rPr lang="ru-RU" dirty="0" smtClean="0"/>
              <a:t> учащихся общеобразовательных организаций и их родителей (законных представителей) о процедуре, сроках, времени, месте подачи заявлений на участие в индивидуальном отборе (далее - заявление) общеобразовательные организации осуществляют через свои официальные сайты, ученические и родительские собрания, информационные стенды, средства массовой информации </a:t>
            </a:r>
            <a:r>
              <a:rPr lang="ru-RU" u="sng" dirty="0" smtClean="0"/>
              <a:t>не позднее 30 дней до даты начала индивидуального отбора.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12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491" y="809897"/>
            <a:ext cx="10515600" cy="53409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6. Срок проведения индивидуального отбора устанавливает общеобразовательная организация.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 Родители (законные представители) учащихся общеобразовательных организаций подают </a:t>
            </a:r>
            <a:r>
              <a:rPr lang="ru-RU" u="sng" dirty="0" smtClean="0"/>
              <a:t>заявление </a:t>
            </a:r>
            <a:r>
              <a:rPr lang="ru-RU" dirty="0" smtClean="0"/>
              <a:t>на имя руководителя общеобразовательной организации </a:t>
            </a:r>
            <a:r>
              <a:rPr lang="ru-RU" u="sng" dirty="0" smtClean="0"/>
              <a:t>не позднее 10 дней до срока </a:t>
            </a:r>
            <a:r>
              <a:rPr lang="ru-RU" dirty="0" smtClean="0"/>
              <a:t>проведения индивидуального отбора по форме, установленной локальным актом общеобразовательной организации.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 К заявлению прилагают копии следующих документов:</a:t>
            </a:r>
          </a:p>
          <a:p>
            <a:r>
              <a:rPr lang="ru-RU" dirty="0" smtClean="0"/>
              <a:t>ведомость успеваемости и (или) аттестат об основном общем образовании;</a:t>
            </a:r>
          </a:p>
          <a:p>
            <a:r>
              <a:rPr lang="ru-RU" dirty="0" smtClean="0"/>
              <a:t>грамоты, дипломы, сертификаты, удостоверения, подтверждающие достижения (призовые места).</a:t>
            </a:r>
          </a:p>
          <a:p>
            <a:endParaRPr lang="ru-RU" dirty="0" smtClean="0"/>
          </a:p>
          <a:p>
            <a:pPr marL="0" indent="0" fontAlgn="base">
              <a:buNone/>
            </a:pPr>
            <a:r>
              <a:rPr lang="ru-RU" dirty="0"/>
              <a:t>9. Заявление регистрирует общеобразовательная организация в день его поступления с указанием даты и времени.</a:t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>Основаниями для отказа в регистрации заявления являются несоблюдение срока, формы его подачи.</a:t>
            </a:r>
            <a:br>
              <a:rPr lang="ru-RU" dirty="0"/>
            </a:b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3509"/>
            <a:ext cx="10515600" cy="58634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10. Организация индивидуального отбора осуществляется на основании следующих критериев: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 smtClean="0"/>
              <a:t>10.2. На уровне среднего общего образования: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10.2.1. Набравшие по учебным предметам, изучение которых предполагается на углубленном или профильном уровнях, минимальное количество первичных баллов, определенное исполнительным органом государственной власти автономного округа, осуществляющим государственное управление в сфере образования, учредителем, при прохождении государственной итоговой аттестации без учета результатов, полученных при прохождении повторной государственной итоговой аттестации.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10.2.2. Наличие итоговых отметок "хорошо" и (или) "отлично" по учебным предметам, </a:t>
            </a:r>
            <a:r>
              <a:rPr lang="ru-RU" dirty="0" err="1" smtClean="0"/>
              <a:t>изучавшимся</a:t>
            </a:r>
            <a:r>
              <a:rPr lang="ru-RU" dirty="0" smtClean="0"/>
              <a:t> на уровне основного общего образования, или наличие четвертных отметок "хорошо" и (или) "отлично" за предшествующий или текущий периоды обучения на уровне среднего общего образования.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10.2.3. Наличие документов, подтверждающих достижения (призовые места на школьном, муниципальном, региональном, всероссийском, международном уровнях) во всероссийской олимпиаде школьников, иных олимпиадах, входящих в перечень олимпиад школьников и их уровней, утвержденный приказом Министерства науки и высшего образования Российской Федерации, по учебным предметам, изучение которых предполагается на углубленном или профильном уровнях, за 2 предшествующих учебных года.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45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572" y="432253"/>
            <a:ext cx="10515600" cy="59250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11. Индивидуальный отбор осуществляется в 3 этапа: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 этап - проведение экспертизы документов, представленных на индивидуальный отбор;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 этап - составление рейтинга учащихся, заявленных для участия в индивидуальном отборе;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этап - принятие решения о зачислении или переводе учащихся (отказе в зачислении или переводе).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12. Индивидуальный отбор учащихся осуществляет комиссия, создаваемая руководителем общеобразовательной организации, в состав которой включаются учителя, руководители предметных методических объединений, заместители руководителя общеобразовательной организации, курирующие вопросы обучения по программам углубленного изучения отдельных учебных предметов или профильного обучения, представители психолого-педагогической службы и органа государственно-общественного управления организации (далее - комиссия).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Возглавляет комиссию руководитель общеобразовательной организации.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82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366" y="501922"/>
            <a:ext cx="10515600" cy="59598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400" dirty="0" smtClean="0"/>
              <a:t>13. Экспертизу документов комиссия проводит по балльной системе:</a:t>
            </a:r>
          </a:p>
          <a:p>
            <a:pPr marL="0" indent="0">
              <a:buNone/>
            </a:pPr>
            <a:endParaRPr lang="ru-RU" sz="7400" dirty="0" smtClean="0"/>
          </a:p>
          <a:p>
            <a:r>
              <a:rPr lang="ru-RU" sz="7400" dirty="0" smtClean="0"/>
              <a:t>соответствие подпункту 10.2.1 пункта 10 Порядка - 1 балл за 1 учебный предмет;</a:t>
            </a:r>
          </a:p>
          <a:p>
            <a:endParaRPr lang="ru-RU" sz="7400" dirty="0" smtClean="0"/>
          </a:p>
          <a:p>
            <a:r>
              <a:rPr lang="ru-RU" sz="7400" dirty="0" smtClean="0"/>
              <a:t>отметка "хорошо" - по соответствующим учебным предметам, изучение которых предполагается на углубленном или профильном уровнях, - 4 балла за 1 учебный предмет;</a:t>
            </a:r>
          </a:p>
          <a:p>
            <a:endParaRPr lang="ru-RU" sz="7400" dirty="0" smtClean="0"/>
          </a:p>
          <a:p>
            <a:r>
              <a:rPr lang="ru-RU" sz="7400" dirty="0" smtClean="0"/>
              <a:t>отметка "отлично" по соответствующим учебным предметам, изучение которых предполагается на углубленном или профильном уровнях, - 5 баллов за 1 учебный предмет;</a:t>
            </a:r>
          </a:p>
          <a:p>
            <a:endParaRPr lang="ru-RU" sz="7400" dirty="0" smtClean="0"/>
          </a:p>
          <a:p>
            <a:r>
              <a:rPr lang="ru-RU" sz="7400" dirty="0" smtClean="0"/>
              <a:t>достижения школьного уровня - 1 балл за 1 достижение (призовое место), но не более 3 баллов за все достижения;</a:t>
            </a:r>
          </a:p>
          <a:p>
            <a:endParaRPr lang="ru-RU" sz="7400" dirty="0" smtClean="0"/>
          </a:p>
          <a:p>
            <a:r>
              <a:rPr lang="ru-RU" sz="7400" dirty="0" smtClean="0"/>
              <a:t>достижения муниципального уровня - 5 баллов за 1 достижение (призовое место), но не более 15 баллов за все достижения;</a:t>
            </a:r>
          </a:p>
          <a:p>
            <a:r>
              <a:rPr lang="ru-RU" sz="7400" dirty="0" smtClean="0"/>
              <a:t>достижения регионального уровня - 10 баллов за 1 достижение (призовое место), но не более 30 баллов за все достижения;</a:t>
            </a:r>
          </a:p>
          <a:p>
            <a:r>
              <a:rPr lang="ru-RU" sz="7400" dirty="0" smtClean="0"/>
              <a:t>достижения всероссийского уровня - 15 баллов за 1 достижение (призовое место), но не более 45 баллов за все достижения;</a:t>
            </a:r>
          </a:p>
          <a:p>
            <a:r>
              <a:rPr lang="ru-RU" sz="7400" dirty="0" smtClean="0"/>
              <a:t>достижения международного уровня - 20 баллов за 1 достижение (призовое место), но не более 60 баллов за все достижения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0951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612" y="589009"/>
            <a:ext cx="10515600" cy="568116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7400" dirty="0" smtClean="0"/>
              <a:t>14. Рейтинг учащихся составляет комиссия по мере убывания набранных ими баллов.</a:t>
            </a:r>
          </a:p>
          <a:p>
            <a:pPr algn="just"/>
            <a:endParaRPr lang="ru-RU" sz="7400" dirty="0" smtClean="0"/>
          </a:p>
          <a:p>
            <a:pPr marL="0" indent="0" algn="just">
              <a:buNone/>
            </a:pPr>
            <a:r>
              <a:rPr lang="ru-RU" sz="7400" dirty="0" smtClean="0"/>
              <a:t>15. При равном количестве баллов двух и более учащихся учитывается средний балл ведомости успеваемости или аттестата об основном общем образовании, исчисляемый как среднее арифметическое суммы промежуточных (или итоговых) отметок.</a:t>
            </a:r>
          </a:p>
          <a:p>
            <a:pPr algn="just"/>
            <a:endParaRPr lang="ru-RU" sz="7400" dirty="0" smtClean="0"/>
          </a:p>
          <a:p>
            <a:pPr marL="0" indent="0" algn="just">
              <a:buNone/>
            </a:pPr>
            <a:r>
              <a:rPr lang="ru-RU" sz="7400" dirty="0" smtClean="0"/>
              <a:t>16. Комиссия в течение 3 рабочих дней со дня составления рейтинга учащихся принимает решение о зачислении либо переводе (об отказе в зачислении или переводе) в классы с углубленным изучением отдельных учебных предметов или классы для профильного обучения общеобразовательной организации по каждому учащемуся.</a:t>
            </a:r>
          </a:p>
          <a:p>
            <a:pPr algn="just"/>
            <a:endParaRPr lang="ru-RU" sz="7400" dirty="0" smtClean="0"/>
          </a:p>
          <a:p>
            <a:pPr algn="just"/>
            <a:r>
              <a:rPr lang="ru-RU" sz="7400" dirty="0" smtClean="0"/>
              <a:t>Комиссия принимает решение о зачислении либо переводе учащегося (или участника индивидуального отбора) в зависимости от занимаемого им места в рейтинге учащихся и наличия свободных мест в классе (классах) с углубленным изучением отдельных учебных предметов или классе (классах) для профильного обучения.</a:t>
            </a:r>
          </a:p>
          <a:p>
            <a:pPr algn="just"/>
            <a:endParaRPr lang="ru-RU" sz="7400" dirty="0" smtClean="0"/>
          </a:p>
          <a:p>
            <a:pPr algn="just"/>
            <a:r>
              <a:rPr lang="ru-RU" sz="7400" dirty="0" smtClean="0"/>
              <a:t>В случае отсутствия свободных мест в классе (классах) с углубленным изучением отдельных учебных предметов или классе (классах) для профильного обучения Комиссия принимает решение об отказе в зачислении или переводе учащегося (или участника индивидуального отбора).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404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778" y="348343"/>
            <a:ext cx="10515600" cy="633113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 smtClean="0"/>
              <a:t>17. </a:t>
            </a:r>
            <a:r>
              <a:rPr lang="ru-RU" sz="3800" u="sng" dirty="0" smtClean="0"/>
              <a:t>Решение</a:t>
            </a:r>
            <a:r>
              <a:rPr lang="ru-RU" sz="3800" dirty="0" smtClean="0"/>
              <a:t> о зачислении либо переводе (об отказе в зачислении или переводе) Комиссия </a:t>
            </a:r>
            <a:r>
              <a:rPr lang="ru-RU" sz="3800" u="sng" dirty="0" smtClean="0"/>
              <a:t>оформляет протоколом</a:t>
            </a:r>
            <a:r>
              <a:rPr lang="ru-RU" sz="3800" dirty="0" smtClean="0"/>
              <a:t>, который подписывают все ее члены, и направляет на следующий день после его подписания в общеобразовательную организацию для </a:t>
            </a:r>
            <a:r>
              <a:rPr lang="ru-RU" sz="3800" u="sng" dirty="0" smtClean="0"/>
              <a:t>размещения на ее официальном сайте</a:t>
            </a:r>
            <a:r>
              <a:rPr lang="ru-RU" sz="3800" dirty="0" smtClean="0"/>
              <a:t>.</a:t>
            </a:r>
          </a:p>
          <a:p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17.1</a:t>
            </a:r>
            <a:r>
              <a:rPr lang="ru-RU" sz="3800" u="sng" dirty="0" smtClean="0"/>
              <a:t>. Комиссия в течение 3 рабочих дней </a:t>
            </a:r>
            <a:r>
              <a:rPr lang="ru-RU" sz="3800" dirty="0" smtClean="0"/>
              <a:t>со дня принятия решения о зачислении либо переводе (об отказе в зачислении или переводе) учащихся (или участников индивидуального отбора) </a:t>
            </a:r>
            <a:r>
              <a:rPr lang="ru-RU" sz="3800" u="sng" dirty="0" smtClean="0"/>
              <a:t>размещает его на информационном стенде</a:t>
            </a:r>
            <a:r>
              <a:rPr lang="ru-RU" sz="3800" dirty="0" smtClean="0"/>
              <a:t>.</a:t>
            </a:r>
          </a:p>
          <a:p>
            <a:endParaRPr lang="ru-RU" sz="3800" dirty="0" smtClean="0"/>
          </a:p>
          <a:p>
            <a:pPr marL="0" indent="0" fontAlgn="base">
              <a:buNone/>
            </a:pPr>
            <a:r>
              <a:rPr lang="ru-RU" sz="3800" dirty="0"/>
              <a:t>18. </a:t>
            </a:r>
            <a:r>
              <a:rPr lang="ru-RU" sz="3800" u="sng" dirty="0"/>
              <a:t>Отказ в зачислении или переводе в классы с углубленным изучением отдельных учебных предметов </a:t>
            </a:r>
            <a:r>
              <a:rPr lang="ru-RU" sz="3800" dirty="0"/>
              <a:t>или классы для профильного обучения общеобразовательной организации </a:t>
            </a:r>
            <a:r>
              <a:rPr lang="ru-RU" sz="3800" u="sng" dirty="0"/>
              <a:t>не является основанием для отчисления или отказа в приеме учащихся в общеобразовательную организацию.</a:t>
            </a:r>
            <a:br>
              <a:rPr lang="ru-RU" sz="3800" u="sng" dirty="0"/>
            </a:br>
            <a:endParaRPr lang="ru-RU" sz="3800" u="sng" dirty="0"/>
          </a:p>
          <a:p>
            <a:pPr marL="0" indent="0" fontAlgn="base">
              <a:buNone/>
            </a:pPr>
            <a:r>
              <a:rPr lang="ru-RU" sz="3800" dirty="0"/>
              <a:t> </a:t>
            </a:r>
          </a:p>
          <a:p>
            <a:pPr marL="0" indent="0" fontAlgn="base">
              <a:buNone/>
            </a:pPr>
            <a:r>
              <a:rPr lang="ru-RU" sz="3800" dirty="0"/>
              <a:t>19. </a:t>
            </a:r>
            <a:r>
              <a:rPr lang="ru-RU" sz="3800" u="sng" dirty="0"/>
              <a:t>Зачисление либо перевод </a:t>
            </a:r>
            <a:r>
              <a:rPr lang="ru-RU" sz="3800" dirty="0"/>
              <a:t>учащихся руководитель общеобразовательной организации </a:t>
            </a:r>
            <a:r>
              <a:rPr lang="ru-RU" sz="3800" u="sng" dirty="0"/>
              <a:t>оформляет приказом в течение 30 календарных дней после подписания протокола </a:t>
            </a:r>
            <a:r>
              <a:rPr lang="ru-RU" sz="3800" dirty="0"/>
              <a:t>комиссии, указанного в пункте 17 Порядка, </a:t>
            </a:r>
            <a:r>
              <a:rPr lang="ru-RU" sz="3800" u="sng" dirty="0"/>
              <a:t>но не позднее 5 сентября текущего года</a:t>
            </a:r>
            <a:r>
              <a:rPr lang="ru-RU" sz="3800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770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855</Words>
  <Application>Microsoft Office PowerPoint</Application>
  <PresentationFormat>Широкоэкранный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ПРАВИТЕЛЬСТВО ХАНТЫ-МАНСИЙСКОГО АВТОНОМНОГО ОКРУГА - ЮГРЫ</vt:lpstr>
      <vt:lpstr>3. Индивидуальный отбор проводится в случае: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ХАНТЫ-МАНСИЙСКОГО АВТОНОМНОГО ОКРУГА - ЮГРЫ</dc:title>
  <dc:creator>Елена Станиславовна Малышева</dc:creator>
  <cp:lastModifiedBy>Елена Станиславовна Малышева</cp:lastModifiedBy>
  <cp:revision>7</cp:revision>
  <dcterms:created xsi:type="dcterms:W3CDTF">2022-11-29T02:18:44Z</dcterms:created>
  <dcterms:modified xsi:type="dcterms:W3CDTF">2022-11-29T02:29:45Z</dcterms:modified>
</cp:coreProperties>
</file>