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5" r:id="rId3"/>
    <p:sldId id="257" r:id="rId4"/>
    <p:sldId id="302" r:id="rId5"/>
    <p:sldId id="306" r:id="rId6"/>
    <p:sldId id="307" r:id="rId7"/>
    <p:sldId id="308" r:id="rId8"/>
    <p:sldId id="303" r:id="rId9"/>
    <p:sldId id="285" r:id="rId10"/>
    <p:sldId id="304" r:id="rId11"/>
    <p:sldId id="284" r:id="rId12"/>
    <p:sldId id="282" r:id="rId13"/>
    <p:sldId id="283"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259" r:id="rId30"/>
    <p:sldId id="260" r:id="rId31"/>
    <p:sldId id="261" r:id="rId32"/>
    <p:sldId id="262" r:id="rId33"/>
    <p:sldId id="263" r:id="rId34"/>
    <p:sldId id="264" r:id="rId35"/>
    <p:sldId id="301" r:id="rId3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8D83101-BAAD-4764-9D6C-1DCE1C605AC9}" type="datetimeFigureOut">
              <a:rPr lang="ru-RU" smtClean="0"/>
              <a:t>18.10.2023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C074C6-2469-4447-854C-DC5949C1EAEA}" type="slidenum">
              <a:rPr lang="ru-RU" smtClean="0"/>
              <a:t>‹#›</a:t>
            </a:fld>
            <a:endParaRPr lang="ru-RU"/>
          </a:p>
        </p:txBody>
      </p:sp>
    </p:spTree>
    <p:extLst>
      <p:ext uri="{BB962C8B-B14F-4D97-AF65-F5344CB8AC3E}">
        <p14:creationId xmlns:p14="http://schemas.microsoft.com/office/powerpoint/2010/main" val="289602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D83101-BAAD-4764-9D6C-1DCE1C605AC9}" type="datetimeFigureOut">
              <a:rPr lang="ru-RU" smtClean="0"/>
              <a:t>18.10.2023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C074C6-2469-4447-854C-DC5949C1EAEA}" type="slidenum">
              <a:rPr lang="ru-RU" smtClean="0"/>
              <a:t>‹#›</a:t>
            </a:fld>
            <a:endParaRPr lang="ru-RU"/>
          </a:p>
        </p:txBody>
      </p:sp>
    </p:spTree>
    <p:extLst>
      <p:ext uri="{BB962C8B-B14F-4D97-AF65-F5344CB8AC3E}">
        <p14:creationId xmlns:p14="http://schemas.microsoft.com/office/powerpoint/2010/main" val="1995428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D83101-BAAD-4764-9D6C-1DCE1C605AC9}" type="datetimeFigureOut">
              <a:rPr lang="ru-RU" smtClean="0"/>
              <a:t>18.10.2023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C074C6-2469-4447-854C-DC5949C1EAEA}" type="slidenum">
              <a:rPr lang="ru-RU" smtClean="0"/>
              <a:t>‹#›</a:t>
            </a:fld>
            <a:endParaRPr lang="ru-RU"/>
          </a:p>
        </p:txBody>
      </p:sp>
    </p:spTree>
    <p:extLst>
      <p:ext uri="{BB962C8B-B14F-4D97-AF65-F5344CB8AC3E}">
        <p14:creationId xmlns:p14="http://schemas.microsoft.com/office/powerpoint/2010/main" val="3131065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D83101-BAAD-4764-9D6C-1DCE1C605AC9}" type="datetimeFigureOut">
              <a:rPr lang="ru-RU" smtClean="0"/>
              <a:t>18.10.2023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C074C6-2469-4447-854C-DC5949C1EAEA}" type="slidenum">
              <a:rPr lang="ru-RU" smtClean="0"/>
              <a:t>‹#›</a:t>
            </a:fld>
            <a:endParaRPr lang="ru-RU"/>
          </a:p>
        </p:txBody>
      </p:sp>
    </p:spTree>
    <p:extLst>
      <p:ext uri="{BB962C8B-B14F-4D97-AF65-F5344CB8AC3E}">
        <p14:creationId xmlns:p14="http://schemas.microsoft.com/office/powerpoint/2010/main" val="258582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8D83101-BAAD-4764-9D6C-1DCE1C605AC9}" type="datetimeFigureOut">
              <a:rPr lang="ru-RU" smtClean="0"/>
              <a:t>18.10.2023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C074C6-2469-4447-854C-DC5949C1EAEA}" type="slidenum">
              <a:rPr lang="ru-RU" smtClean="0"/>
              <a:t>‹#›</a:t>
            </a:fld>
            <a:endParaRPr lang="ru-RU"/>
          </a:p>
        </p:txBody>
      </p:sp>
    </p:spTree>
    <p:extLst>
      <p:ext uri="{BB962C8B-B14F-4D97-AF65-F5344CB8AC3E}">
        <p14:creationId xmlns:p14="http://schemas.microsoft.com/office/powerpoint/2010/main" val="829445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8D83101-BAAD-4764-9D6C-1DCE1C605AC9}" type="datetimeFigureOut">
              <a:rPr lang="ru-RU" smtClean="0"/>
              <a:t>18.10.2023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C074C6-2469-4447-854C-DC5949C1EAEA}" type="slidenum">
              <a:rPr lang="ru-RU" smtClean="0"/>
              <a:t>‹#›</a:t>
            </a:fld>
            <a:endParaRPr lang="ru-RU"/>
          </a:p>
        </p:txBody>
      </p:sp>
    </p:spTree>
    <p:extLst>
      <p:ext uri="{BB962C8B-B14F-4D97-AF65-F5344CB8AC3E}">
        <p14:creationId xmlns:p14="http://schemas.microsoft.com/office/powerpoint/2010/main" val="501299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8D83101-BAAD-4764-9D6C-1DCE1C605AC9}" type="datetimeFigureOut">
              <a:rPr lang="ru-RU" smtClean="0"/>
              <a:t>18.10.2023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C074C6-2469-4447-854C-DC5949C1EAEA}" type="slidenum">
              <a:rPr lang="ru-RU" smtClean="0"/>
              <a:t>‹#›</a:t>
            </a:fld>
            <a:endParaRPr lang="ru-RU"/>
          </a:p>
        </p:txBody>
      </p:sp>
    </p:spTree>
    <p:extLst>
      <p:ext uri="{BB962C8B-B14F-4D97-AF65-F5344CB8AC3E}">
        <p14:creationId xmlns:p14="http://schemas.microsoft.com/office/powerpoint/2010/main" val="1342380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8D83101-BAAD-4764-9D6C-1DCE1C605AC9}" type="datetimeFigureOut">
              <a:rPr lang="ru-RU" smtClean="0"/>
              <a:t>18.10.2023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C074C6-2469-4447-854C-DC5949C1EAEA}" type="slidenum">
              <a:rPr lang="ru-RU" smtClean="0"/>
              <a:t>‹#›</a:t>
            </a:fld>
            <a:endParaRPr lang="ru-RU"/>
          </a:p>
        </p:txBody>
      </p:sp>
    </p:spTree>
    <p:extLst>
      <p:ext uri="{BB962C8B-B14F-4D97-AF65-F5344CB8AC3E}">
        <p14:creationId xmlns:p14="http://schemas.microsoft.com/office/powerpoint/2010/main" val="3441493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8D83101-BAAD-4764-9D6C-1DCE1C605AC9}" type="datetimeFigureOut">
              <a:rPr lang="ru-RU" smtClean="0"/>
              <a:t>18.10.2023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C074C6-2469-4447-854C-DC5949C1EAEA}" type="slidenum">
              <a:rPr lang="ru-RU" smtClean="0"/>
              <a:t>‹#›</a:t>
            </a:fld>
            <a:endParaRPr lang="ru-RU"/>
          </a:p>
        </p:txBody>
      </p:sp>
    </p:spTree>
    <p:extLst>
      <p:ext uri="{BB962C8B-B14F-4D97-AF65-F5344CB8AC3E}">
        <p14:creationId xmlns:p14="http://schemas.microsoft.com/office/powerpoint/2010/main" val="53636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8D83101-BAAD-4764-9D6C-1DCE1C605AC9}" type="datetimeFigureOut">
              <a:rPr lang="ru-RU" smtClean="0"/>
              <a:t>18.10.2023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C074C6-2469-4447-854C-DC5949C1EAEA}" type="slidenum">
              <a:rPr lang="ru-RU" smtClean="0"/>
              <a:t>‹#›</a:t>
            </a:fld>
            <a:endParaRPr lang="ru-RU"/>
          </a:p>
        </p:txBody>
      </p:sp>
    </p:spTree>
    <p:extLst>
      <p:ext uri="{BB962C8B-B14F-4D97-AF65-F5344CB8AC3E}">
        <p14:creationId xmlns:p14="http://schemas.microsoft.com/office/powerpoint/2010/main" val="263833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8D83101-BAAD-4764-9D6C-1DCE1C605AC9}" type="datetimeFigureOut">
              <a:rPr lang="ru-RU" smtClean="0"/>
              <a:t>18.10.2023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C074C6-2469-4447-854C-DC5949C1EAEA}" type="slidenum">
              <a:rPr lang="ru-RU" smtClean="0"/>
              <a:t>‹#›</a:t>
            </a:fld>
            <a:endParaRPr lang="ru-RU"/>
          </a:p>
        </p:txBody>
      </p:sp>
    </p:spTree>
    <p:extLst>
      <p:ext uri="{BB962C8B-B14F-4D97-AF65-F5344CB8AC3E}">
        <p14:creationId xmlns:p14="http://schemas.microsoft.com/office/powerpoint/2010/main" val="2154118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83101-BAAD-4764-9D6C-1DCE1C605AC9}" type="datetimeFigureOut">
              <a:rPr lang="ru-RU" smtClean="0"/>
              <a:t>18.10.2023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074C6-2469-4447-854C-DC5949C1EAEA}" type="slidenum">
              <a:rPr lang="ru-RU" smtClean="0"/>
              <a:t>‹#›</a:t>
            </a:fld>
            <a:endParaRPr lang="ru-RU"/>
          </a:p>
        </p:txBody>
      </p:sp>
    </p:spTree>
    <p:extLst>
      <p:ext uri="{BB962C8B-B14F-4D97-AF65-F5344CB8AC3E}">
        <p14:creationId xmlns:p14="http://schemas.microsoft.com/office/powerpoint/2010/main" val="1968317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rustest.r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Подготовка к итоговому сочинению в </a:t>
            </a:r>
            <a:r>
              <a:rPr lang="ru-RU" dirty="0" smtClean="0"/>
              <a:t>2023-2024 </a:t>
            </a:r>
            <a:r>
              <a:rPr lang="ru-RU" dirty="0" smtClean="0"/>
              <a:t>учебном году</a:t>
            </a:r>
            <a:endParaRPr lang="ru-RU" dirty="0"/>
          </a:p>
        </p:txBody>
      </p:sp>
    </p:spTree>
    <p:extLst>
      <p:ext uri="{BB962C8B-B14F-4D97-AF65-F5344CB8AC3E}">
        <p14:creationId xmlns:p14="http://schemas.microsoft.com/office/powerpoint/2010/main" val="425182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Повторный допуск к написанию </a:t>
            </a:r>
            <a:r>
              <a:rPr lang="ru-RU" dirty="0" smtClean="0"/>
              <a:t/>
            </a:r>
            <a:br>
              <a:rPr lang="ru-RU" dirty="0" smtClean="0"/>
            </a:br>
            <a:r>
              <a:rPr lang="ru-RU" dirty="0" smtClean="0"/>
              <a:t>итогового </a:t>
            </a:r>
            <a:r>
              <a:rPr lang="ru-RU" dirty="0"/>
              <a:t>сочинения (изложения) </a:t>
            </a:r>
          </a:p>
        </p:txBody>
      </p:sp>
      <p:sp>
        <p:nvSpPr>
          <p:cNvPr id="3" name="Объект 2"/>
          <p:cNvSpPr>
            <a:spLocks noGrp="1"/>
          </p:cNvSpPr>
          <p:nvPr>
            <p:ph idx="1"/>
          </p:nvPr>
        </p:nvSpPr>
        <p:spPr/>
        <p:txBody>
          <a:bodyPr>
            <a:normAutofit fontScale="85000" lnSpcReduction="20000"/>
          </a:bodyPr>
          <a:lstStyle/>
          <a:p>
            <a:r>
              <a:rPr lang="ru-RU" dirty="0"/>
              <a:t>К написанию итогового сочинения (изложения) в текущем учебном году в дополнительные даты (в первую среду февраля и вторую среду апреля) допускаются: </a:t>
            </a:r>
            <a:endParaRPr lang="ru-RU" dirty="0" smtClean="0"/>
          </a:p>
          <a:p>
            <a:r>
              <a:rPr lang="ru-RU" dirty="0" smtClean="0"/>
              <a:t>а</a:t>
            </a:r>
            <a:r>
              <a:rPr lang="ru-RU" dirty="0"/>
              <a:t>) обучающиеся и экстерны, получившие по итоговому сочинению (изложению) неудовлетворительный результат («незачет»); </a:t>
            </a:r>
            <a:endParaRPr lang="ru-RU" dirty="0" smtClean="0"/>
          </a:p>
          <a:p>
            <a:r>
              <a:rPr lang="ru-RU" dirty="0" smtClean="0"/>
              <a:t>б</a:t>
            </a:r>
            <a:r>
              <a:rPr lang="ru-RU" dirty="0"/>
              <a:t>) обучающиеся и экстерны, удаленные с итогового сочинения (изложения) за нарушение требований, перечисленных в подпункте 4.3.15 настоящих Методических рекомендаций</a:t>
            </a:r>
            <a:r>
              <a:rPr lang="ru-RU" dirty="0" smtClean="0"/>
              <a:t>;</a:t>
            </a:r>
          </a:p>
          <a:p>
            <a:r>
              <a:rPr lang="ru-RU" dirty="0" smtClean="0"/>
              <a:t>в</a:t>
            </a:r>
            <a:r>
              <a:rPr lang="ru-RU" dirty="0"/>
              <a:t>) участники итогового сочинения (изложения), не явившиеся на итоговое сочинение (изложение) по уважительным причинам (болезнь или иные обстоятельства), подтвержденным документально; </a:t>
            </a:r>
            <a:endParaRPr lang="ru-RU" dirty="0" smtClean="0"/>
          </a:p>
          <a:p>
            <a:r>
              <a:rPr lang="ru-RU" dirty="0" smtClean="0"/>
              <a:t>г</a:t>
            </a:r>
            <a:r>
              <a:rPr lang="ru-RU" dirty="0"/>
              <a:t>) участники итогового сочинения (изложения), не завершившие написание итогового сочинения (изложения) по уважительным причинам (болезнь или иные обстоятельства), подтвержденным документально.</a:t>
            </a:r>
          </a:p>
        </p:txBody>
      </p:sp>
    </p:spTree>
    <p:extLst>
      <p:ext uri="{BB962C8B-B14F-4D97-AF65-F5344CB8AC3E}">
        <p14:creationId xmlns:p14="http://schemas.microsoft.com/office/powerpoint/2010/main" val="306446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745" y="1174994"/>
            <a:ext cx="11091957" cy="4091598"/>
          </a:xfrm>
        </p:spPr>
        <p:txBody>
          <a:bodyPr>
            <a:normAutofit fontScale="92500" lnSpcReduction="10000"/>
          </a:bodyPr>
          <a:lstStyle/>
          <a:p>
            <a:r>
              <a:rPr lang="ru-RU" dirty="0"/>
              <a:t>Комплекты тем итогового сочинения за 15 минут до проведения итогового сочинения по местному времени размещаются на информационном портале topic.rustest.ru, ссылка на данный ресурс также размещается на официальном сайте ФГБУ «ФЦТ» (</a:t>
            </a:r>
            <a:r>
              <a:rPr lang="ru-RU" dirty="0">
                <a:hlinkClick r:id="rId2"/>
              </a:rPr>
              <a:t>http://rustest.ru</a:t>
            </a:r>
            <a:r>
              <a:rPr lang="ru-RU" dirty="0" smtClean="0">
                <a:hlinkClick r:id="rId2"/>
              </a:rPr>
              <a:t>/</a:t>
            </a:r>
            <a:r>
              <a:rPr lang="ru-RU" dirty="0" smtClean="0"/>
              <a:t>).</a:t>
            </a:r>
          </a:p>
          <a:p>
            <a:r>
              <a:rPr lang="ru-RU" dirty="0"/>
              <a:t>В местах проведения итогового сочинения (изложения) выделяется помещение, оборудованное телефонной связью, принтером, персональным компьютером с выходом в сеть «Интернет» для получения комплектов тем итогового сочинения (текстов для итогового изложения), техническим оборудованием для проведения сканирования, копирования итоговых сочинений (изложений) и других материалов в соответствии с технологией проведения итогового сочинения (изложения</a:t>
            </a:r>
            <a:r>
              <a:rPr lang="ru-RU" dirty="0" smtClean="0"/>
              <a:t>).</a:t>
            </a:r>
            <a:endParaRPr lang="ru-RU" dirty="0"/>
          </a:p>
        </p:txBody>
      </p:sp>
      <p:sp>
        <p:nvSpPr>
          <p:cNvPr id="4" name="Заголовок 1"/>
          <p:cNvSpPr>
            <a:spLocks noGrp="1"/>
          </p:cNvSpPr>
          <p:nvPr>
            <p:ph type="title"/>
          </p:nvPr>
        </p:nvSpPr>
        <p:spPr>
          <a:xfrm>
            <a:off x="838200" y="365125"/>
            <a:ext cx="10515600" cy="540483"/>
          </a:xfrm>
        </p:spPr>
        <p:txBody>
          <a:bodyPr>
            <a:normAutofit/>
          </a:bodyPr>
          <a:lstStyle/>
          <a:p>
            <a:pPr algn="ctr"/>
            <a:r>
              <a:rPr lang="ru-RU" sz="3200" b="1" dirty="0"/>
              <a:t>В день проведения итогового сочинения (изложения) </a:t>
            </a:r>
            <a:endParaRPr lang="ru-RU" sz="3200" dirty="0"/>
          </a:p>
        </p:txBody>
      </p:sp>
    </p:spTree>
    <p:extLst>
      <p:ext uri="{BB962C8B-B14F-4D97-AF65-F5344CB8AC3E}">
        <p14:creationId xmlns:p14="http://schemas.microsoft.com/office/powerpoint/2010/main" val="3429882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746" y="1174994"/>
            <a:ext cx="10515600" cy="4091598"/>
          </a:xfrm>
        </p:spPr>
        <p:txBody>
          <a:bodyPr>
            <a:normAutofit lnSpcReduction="10000"/>
          </a:bodyPr>
          <a:lstStyle/>
          <a:p>
            <a:r>
              <a:rPr lang="ru-RU" dirty="0"/>
              <a:t>Во время проведения итогового сочинения (изложения) на рабочем столе участника, помимо бланков, листов бумаги для черновиков находятся: </a:t>
            </a:r>
          </a:p>
          <a:p>
            <a:r>
              <a:rPr lang="ru-RU" dirty="0"/>
              <a:t>ручка (</a:t>
            </a:r>
            <a:r>
              <a:rPr lang="ru-RU" dirty="0" err="1"/>
              <a:t>гелевая</a:t>
            </a:r>
            <a:r>
              <a:rPr lang="ru-RU" dirty="0"/>
              <a:t> или капиллярная с чернилами черного цвета); </a:t>
            </a:r>
          </a:p>
          <a:p>
            <a:r>
              <a:rPr lang="ru-RU" dirty="0"/>
              <a:t>документ, удостоверяющий личность; </a:t>
            </a:r>
          </a:p>
          <a:p>
            <a:r>
              <a:rPr lang="ru-RU" dirty="0"/>
              <a:t>орфографический словарь для участников итогового </a:t>
            </a:r>
            <a:r>
              <a:rPr lang="ru-RU" dirty="0" smtClean="0"/>
              <a:t>сочинения;</a:t>
            </a:r>
          </a:p>
          <a:p>
            <a:r>
              <a:rPr lang="ru-RU" dirty="0" smtClean="0"/>
              <a:t>инструкции </a:t>
            </a:r>
            <a:r>
              <a:rPr lang="ru-RU" dirty="0"/>
              <a:t>для участников итогового сочинения (изложения); </a:t>
            </a:r>
          </a:p>
          <a:p>
            <a:r>
              <a:rPr lang="ru-RU" dirty="0"/>
              <a:t>специальные технические средства (для участников с ОВЗ, детей-инвалидов, инвалидов) (при необходимости</a:t>
            </a:r>
            <a:r>
              <a:rPr lang="ru-RU" dirty="0" smtClean="0"/>
              <a:t>).</a:t>
            </a:r>
            <a:endParaRPr lang="ru-RU" dirty="0"/>
          </a:p>
        </p:txBody>
      </p:sp>
      <p:sp>
        <p:nvSpPr>
          <p:cNvPr id="4" name="Заголовок 1"/>
          <p:cNvSpPr>
            <a:spLocks noGrp="1"/>
          </p:cNvSpPr>
          <p:nvPr>
            <p:ph type="title"/>
          </p:nvPr>
        </p:nvSpPr>
        <p:spPr>
          <a:xfrm>
            <a:off x="838200" y="365125"/>
            <a:ext cx="10515600" cy="540483"/>
          </a:xfrm>
        </p:spPr>
        <p:txBody>
          <a:bodyPr>
            <a:normAutofit/>
          </a:bodyPr>
          <a:lstStyle/>
          <a:p>
            <a:pPr algn="ctr"/>
            <a:r>
              <a:rPr lang="ru-RU" sz="3200" b="1" dirty="0"/>
              <a:t>В день проведения итогового сочинения (изложения) </a:t>
            </a:r>
            <a:endParaRPr lang="ru-RU" sz="3200" dirty="0"/>
          </a:p>
        </p:txBody>
      </p:sp>
    </p:spTree>
    <p:extLst>
      <p:ext uri="{BB962C8B-B14F-4D97-AF65-F5344CB8AC3E}">
        <p14:creationId xmlns:p14="http://schemas.microsoft.com/office/powerpoint/2010/main" val="1734562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143000"/>
            <a:ext cx="10515600" cy="5033963"/>
          </a:xfrm>
        </p:spPr>
        <p:txBody>
          <a:bodyPr>
            <a:normAutofit fontScale="70000" lnSpcReduction="20000"/>
          </a:bodyPr>
          <a:lstStyle/>
          <a:p>
            <a:r>
              <a:rPr lang="ru-RU" dirty="0" smtClean="0"/>
              <a:t>09.30 – встреча и рассадка детей.</a:t>
            </a:r>
          </a:p>
          <a:p>
            <a:r>
              <a:rPr lang="ru-RU" dirty="0" smtClean="0"/>
              <a:t>09.45 – первая часть инструктажа.</a:t>
            </a:r>
          </a:p>
          <a:p>
            <a:r>
              <a:rPr lang="ru-RU" dirty="0" smtClean="0"/>
              <a:t>09.45 – получение тем итогового сочинения (изложения).</a:t>
            </a:r>
            <a:endParaRPr lang="ru-RU" dirty="0"/>
          </a:p>
          <a:p>
            <a:r>
              <a:rPr lang="ru-RU" dirty="0" smtClean="0"/>
              <a:t>В 10.00 – заполнение бланков регистрации.</a:t>
            </a:r>
          </a:p>
          <a:p>
            <a:r>
              <a:rPr lang="ru-RU" dirty="0" smtClean="0"/>
              <a:t>В 10.15 – 10.20 – начало экзамена (3ч.55 мин.)</a:t>
            </a:r>
          </a:p>
          <a:p>
            <a:r>
              <a:rPr lang="ru-RU" dirty="0" smtClean="0"/>
              <a:t>Запись на доске      начало экзамена - …… </a:t>
            </a:r>
          </a:p>
          <a:p>
            <a:pPr marL="0" indent="0">
              <a:buNone/>
            </a:pPr>
            <a:r>
              <a:rPr lang="ru-RU" dirty="0"/>
              <a:t> </a:t>
            </a:r>
            <a:r>
              <a:rPr lang="ru-RU" dirty="0" smtClean="0"/>
              <a:t>                                      окончание экзамена - …… </a:t>
            </a:r>
          </a:p>
          <a:p>
            <a:r>
              <a:rPr lang="ru-RU" dirty="0" smtClean="0"/>
              <a:t>Объявление о времени окончания экзамена:</a:t>
            </a:r>
          </a:p>
          <a:p>
            <a:pPr>
              <a:buFont typeface="Wingdings" panose="05000000000000000000" pitchFamily="2" charset="2"/>
              <a:buChar char="Ø"/>
            </a:pPr>
            <a:r>
              <a:rPr lang="ru-RU" dirty="0" smtClean="0"/>
              <a:t>За 30 мин. </a:t>
            </a:r>
          </a:p>
          <a:p>
            <a:pPr>
              <a:buFont typeface="Wingdings" panose="05000000000000000000" pitchFamily="2" charset="2"/>
              <a:buChar char="Ø"/>
            </a:pPr>
            <a:r>
              <a:rPr lang="ru-RU" dirty="0" smtClean="0"/>
              <a:t>За 5 мин.</a:t>
            </a:r>
          </a:p>
          <a:p>
            <a:pPr marL="0" indent="0">
              <a:buNone/>
            </a:pPr>
            <a:r>
              <a:rPr lang="ru-RU" i="1" dirty="0"/>
              <a:t>По окончании времени итогового сочинения (изложения) </a:t>
            </a:r>
            <a:r>
              <a:rPr lang="ru-RU" i="1" dirty="0" smtClean="0"/>
              <a:t>объявляется: </a:t>
            </a:r>
            <a:endParaRPr lang="ru-RU" dirty="0"/>
          </a:p>
          <a:p>
            <a:r>
              <a:rPr lang="ru-RU" b="1" dirty="0"/>
              <a:t>Итоговое сочинение (изложение) окончено. Положите на край стола свои бланки и листы бумаги для черновиков. </a:t>
            </a:r>
            <a:endParaRPr lang="ru-RU" dirty="0"/>
          </a:p>
          <a:p>
            <a:pPr marL="0" indent="0">
              <a:buNone/>
            </a:pPr>
            <a:r>
              <a:rPr lang="ru-RU" i="1" smtClean="0"/>
              <a:t>Члены </a:t>
            </a:r>
            <a:r>
              <a:rPr lang="ru-RU" i="1" dirty="0"/>
              <a:t>комиссии по проведению итогового сочинения (изложения) осуществляют сбор бланков участников в организованном порядке.</a:t>
            </a:r>
            <a:endParaRPr lang="ru-RU" dirty="0"/>
          </a:p>
        </p:txBody>
      </p:sp>
      <p:sp>
        <p:nvSpPr>
          <p:cNvPr id="4" name="Заголовок 1"/>
          <p:cNvSpPr>
            <a:spLocks noGrp="1"/>
          </p:cNvSpPr>
          <p:nvPr>
            <p:ph type="title"/>
          </p:nvPr>
        </p:nvSpPr>
        <p:spPr>
          <a:xfrm>
            <a:off x="838200" y="365126"/>
            <a:ext cx="10515600" cy="470144"/>
          </a:xfrm>
        </p:spPr>
        <p:txBody>
          <a:bodyPr>
            <a:normAutofit fontScale="90000"/>
          </a:bodyPr>
          <a:lstStyle/>
          <a:p>
            <a:pPr algn="ctr"/>
            <a:r>
              <a:rPr lang="ru-RU" sz="3200" b="1" dirty="0"/>
              <a:t>В день проведения итогового сочинения (изложения) </a:t>
            </a:r>
            <a:endParaRPr lang="ru-RU" sz="3200" dirty="0"/>
          </a:p>
        </p:txBody>
      </p:sp>
    </p:spTree>
    <p:extLst>
      <p:ext uri="{BB962C8B-B14F-4D97-AF65-F5344CB8AC3E}">
        <p14:creationId xmlns:p14="http://schemas.microsoft.com/office/powerpoint/2010/main" val="3241076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Проведение итогового сочинения (изложения)</a:t>
            </a:r>
            <a:endParaRPr lang="ru-RU" dirty="0"/>
          </a:p>
        </p:txBody>
      </p:sp>
      <p:sp>
        <p:nvSpPr>
          <p:cNvPr id="3" name="Объект 2"/>
          <p:cNvSpPr>
            <a:spLocks noGrp="1"/>
          </p:cNvSpPr>
          <p:nvPr>
            <p:ph idx="1"/>
          </p:nvPr>
        </p:nvSpPr>
        <p:spPr/>
        <p:txBody>
          <a:bodyPr>
            <a:normAutofit fontScale="85000" lnSpcReduction="20000"/>
          </a:bodyPr>
          <a:lstStyle/>
          <a:p>
            <a:pPr algn="just"/>
            <a:r>
              <a:rPr lang="ru-RU" dirty="0" smtClean="0"/>
              <a:t>Продолжительность написания итогового сочинения (изложения) составляет 3 часа 55 минут (235 минут). </a:t>
            </a:r>
          </a:p>
          <a:p>
            <a:pPr marL="0" indent="0" algn="just">
              <a:buNone/>
            </a:pPr>
            <a:endParaRPr lang="ru-RU" dirty="0" smtClean="0"/>
          </a:p>
          <a:p>
            <a:pPr algn="just"/>
            <a:r>
              <a:rPr lang="ru-RU" dirty="0" smtClean="0"/>
              <a:t>В продолжительность написания итогового сочинения (изложения) </a:t>
            </a:r>
            <a:r>
              <a:rPr lang="ru-RU" b="1" u="sng" dirty="0" smtClean="0"/>
              <a:t>не включается</a:t>
            </a:r>
            <a:r>
              <a:rPr lang="ru-RU" dirty="0" smtClean="0"/>
              <a:t> время, выделенное на подготовительные мероприятия (инструктаж) участников итогового сочинения (изложения), заполнение ими регистрационных полей бланков и др.). </a:t>
            </a:r>
          </a:p>
          <a:p>
            <a:pPr algn="just"/>
            <a:r>
              <a:rPr lang="ru-RU" dirty="0" smtClean="0"/>
              <a:t>Итоговое сочинение (изложение) начинается в 10.00 по местному времени. </a:t>
            </a:r>
          </a:p>
          <a:p>
            <a:pPr algn="just"/>
            <a:endParaRPr lang="ru-RU" dirty="0" smtClean="0"/>
          </a:p>
          <a:p>
            <a:pPr algn="just"/>
            <a:r>
              <a:rPr lang="ru-RU" dirty="0" smtClean="0"/>
              <a:t>Если участник итогового сочинения (изложения) опоздал, он допускается к написанию итогового сочинения (изложения), при этом время окончания написания итогового сочинения (изложения) не продлевается. </a:t>
            </a:r>
          </a:p>
          <a:p>
            <a:pPr algn="just"/>
            <a:r>
              <a:rPr lang="ru-RU" dirty="0" smtClean="0"/>
              <a:t>Повторный общий инструктаж для опоздавших участников не проводится. </a:t>
            </a:r>
          </a:p>
          <a:p>
            <a:pPr marL="0" indent="0" algn="ctr">
              <a:buNone/>
            </a:pPr>
            <a:endParaRPr lang="ru-RU" dirty="0"/>
          </a:p>
        </p:txBody>
      </p:sp>
    </p:spTree>
    <p:extLst>
      <p:ext uri="{BB962C8B-B14F-4D97-AF65-F5344CB8AC3E}">
        <p14:creationId xmlns:p14="http://schemas.microsoft.com/office/powerpoint/2010/main" val="3464760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dirty="0" smtClean="0"/>
              <a:t>Вход участников итогового сочинения (изложения) в места проведения итогового сочинения (изложения) начинается с 09.00 по местному времени. </a:t>
            </a:r>
          </a:p>
          <a:p>
            <a:pPr algn="just"/>
            <a:r>
              <a:rPr lang="ru-RU" dirty="0" smtClean="0"/>
              <a:t>Участники итогового сочинения (изложения) рассаживаются за рабочие столы в учебном кабинете в произвольном порядке (по одному человеку за рабочий стол). </a:t>
            </a:r>
          </a:p>
          <a:p>
            <a:pPr algn="just"/>
            <a:r>
              <a:rPr lang="ru-RU" dirty="0" smtClean="0"/>
              <a:t>Во время проведения итогового сочинения (изложения) в учебном кабинете должны присутствовать не менее двух членов комиссии по проведению итогового сочинения (изложения) </a:t>
            </a:r>
          </a:p>
          <a:p>
            <a:endParaRPr lang="ru-RU" dirty="0"/>
          </a:p>
        </p:txBody>
      </p:sp>
    </p:spTree>
    <p:extLst>
      <p:ext uri="{BB962C8B-B14F-4D97-AF65-F5344CB8AC3E}">
        <p14:creationId xmlns:p14="http://schemas.microsoft.com/office/powerpoint/2010/main" val="2161825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365125"/>
            <a:ext cx="11031583" cy="1325563"/>
          </a:xfrm>
        </p:spPr>
        <p:txBody>
          <a:bodyPr/>
          <a:lstStyle/>
          <a:p>
            <a:r>
              <a:rPr lang="ru-RU" dirty="0" smtClean="0"/>
              <a:t>Выдержка из инструктажа для участников ИС</a:t>
            </a:r>
            <a:endParaRPr lang="ru-RU" dirty="0"/>
          </a:p>
        </p:txBody>
      </p:sp>
      <p:sp>
        <p:nvSpPr>
          <p:cNvPr id="3" name="Объект 2"/>
          <p:cNvSpPr>
            <a:spLocks noGrp="1"/>
          </p:cNvSpPr>
          <p:nvPr>
            <p:ph idx="1"/>
          </p:nvPr>
        </p:nvSpPr>
        <p:spPr/>
        <p:txBody>
          <a:bodyPr/>
          <a:lstStyle/>
          <a:p>
            <a:pPr algn="just"/>
            <a:r>
              <a:rPr lang="ru-RU" b="1" dirty="0"/>
              <a:t>В случае необходимости выхода из кабинета оставьте ваши материалы итогового сочинения (изложения) и листы бумаги для черновиков на своем рабочем столе. Член комиссии по проведению итогового сочинения (изложения) проверит комплектность оставленных вами материалов и листов бумаги для черновиков, после чего вы сможете выйти из учебного кабинета. На территории школы вас будет сопровождать дежурный. </a:t>
            </a:r>
            <a:endParaRPr lang="ru-RU" dirty="0"/>
          </a:p>
        </p:txBody>
      </p:sp>
    </p:spTree>
    <p:extLst>
      <p:ext uri="{BB962C8B-B14F-4D97-AF65-F5344CB8AC3E}">
        <p14:creationId xmlns:p14="http://schemas.microsoft.com/office/powerpoint/2010/main" val="270668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dirty="0" smtClean="0"/>
              <a:t>Члены комиссии по проведению итогового сочинения (изложения) – организаторы в аудитории,  выдают участникам итогового сочинения (изложения) бланки регистрации, бланки записи, листы бумаги для черновиков, орфографические словари (орфографические и толковые словари для участников итогового изложения), инструкции для участников итогового сочинения (изложения)</a:t>
            </a:r>
          </a:p>
          <a:p>
            <a:pPr algn="just"/>
            <a:endParaRPr lang="ru-RU" dirty="0"/>
          </a:p>
        </p:txBody>
      </p:sp>
    </p:spTree>
    <p:extLst>
      <p:ext uri="{BB962C8B-B14F-4D97-AF65-F5344CB8AC3E}">
        <p14:creationId xmlns:p14="http://schemas.microsoft.com/office/powerpoint/2010/main" val="4047207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dirty="0" smtClean="0"/>
              <a:t>По указанию членов комиссии по проведению итогового сочинения (изложения) участники итогового сочинения (изложения) заполняют регистрационные поля бланков, указывают номер темы итогового сочинения (текста для итогового изложения). В бланке записи участники итогового сочинения (изложения) переписывают название выбранной ими темы сочинения (текста для итогового изложения). </a:t>
            </a:r>
          </a:p>
          <a:p>
            <a:pPr algn="just"/>
            <a:endParaRPr lang="ru-RU" dirty="0"/>
          </a:p>
        </p:txBody>
      </p:sp>
    </p:spTree>
    <p:extLst>
      <p:ext uri="{BB962C8B-B14F-4D97-AF65-F5344CB8AC3E}">
        <p14:creationId xmlns:p14="http://schemas.microsoft.com/office/powerpoint/2010/main" val="2258594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452560"/>
          </a:xfrm>
        </p:spPr>
        <p:txBody>
          <a:bodyPr>
            <a:normAutofit fontScale="90000"/>
          </a:bodyPr>
          <a:lstStyle/>
          <a:p>
            <a:pPr algn="ctr"/>
            <a:r>
              <a:rPr lang="ru-RU" b="1" dirty="0" smtClean="0"/>
              <a:t>Заполнение бланка регистрации участника</a:t>
            </a:r>
            <a:endParaRPr lang="ru-RU" b="1" dirty="0"/>
          </a:p>
        </p:txBody>
      </p:sp>
      <p:sp>
        <p:nvSpPr>
          <p:cNvPr id="3" name="Объект 2"/>
          <p:cNvSpPr>
            <a:spLocks noGrp="1"/>
          </p:cNvSpPr>
          <p:nvPr>
            <p:ph idx="1"/>
          </p:nvPr>
        </p:nvSpPr>
        <p:spPr>
          <a:xfrm>
            <a:off x="715108" y="896816"/>
            <a:ext cx="10515600" cy="5222630"/>
          </a:xfrm>
        </p:spPr>
        <p:txBody>
          <a:bodyPr>
            <a:normAutofit fontScale="85000" lnSpcReduction="10000"/>
          </a:bodyPr>
          <a:lstStyle/>
          <a:p>
            <a:r>
              <a:rPr lang="ru-RU" dirty="0"/>
              <a:t>Все бланки сочинения (изложения) заполняются </a:t>
            </a:r>
            <a:r>
              <a:rPr lang="ru-RU" dirty="0" err="1"/>
              <a:t>гелевыми</a:t>
            </a:r>
            <a:r>
              <a:rPr lang="ru-RU" dirty="0"/>
              <a:t> или </a:t>
            </a:r>
            <a:r>
              <a:rPr lang="ru-RU" dirty="0" smtClean="0"/>
              <a:t>капиллярными ручками с чернилами черного цвета.</a:t>
            </a:r>
          </a:p>
          <a:p>
            <a:r>
              <a:rPr lang="ru-RU" dirty="0"/>
              <a:t>Участник итогового сочинения (изложения) должен изображать каждую цифру и букву во всех заполняемых полях бланка регистрации тщательно копируя образец ее написания из строки с образцами написания </a:t>
            </a:r>
            <a:r>
              <a:rPr lang="ru-RU" dirty="0" smtClean="0"/>
              <a:t>символов.</a:t>
            </a:r>
          </a:p>
          <a:p>
            <a:r>
              <a:rPr lang="ru-RU" dirty="0"/>
              <a:t>Каждое поле в бланках заполняется, начиная с первой позиции (в том числе и поля для занесения фамилии, имени и отчества участника итогового сочинения (изложения</a:t>
            </a:r>
            <a:r>
              <a:rPr lang="ru-RU" dirty="0" smtClean="0"/>
              <a:t>).</a:t>
            </a:r>
          </a:p>
          <a:p>
            <a:pPr marL="0" indent="0">
              <a:buNone/>
            </a:pPr>
            <a:r>
              <a:rPr lang="ru-RU" b="1" dirty="0"/>
              <a:t>Категорически запрещается: </a:t>
            </a:r>
            <a:endParaRPr lang="ru-RU" dirty="0"/>
          </a:p>
          <a:p>
            <a:r>
              <a:rPr lang="ru-RU" dirty="0"/>
              <a:t>делать в полях бланков, вне полей бланков какие-либо записи и (или) пометки, не относящиеся к содержанию полей бланков; </a:t>
            </a:r>
          </a:p>
          <a:p>
            <a:r>
              <a:rPr lang="ru-RU" dirty="0"/>
              <a:t>использовать для заполнения бланков цветные ручки вместо </a:t>
            </a:r>
            <a:r>
              <a:rPr lang="ru-RU" dirty="0" err="1"/>
              <a:t>гелевой</a:t>
            </a:r>
            <a:r>
              <a:rPr lang="ru-RU" dirty="0"/>
              <a:t> или капиллярной ручки с чернилами черного цвета, карандаш (даже для черновых записей на бланках), средства для исправления внесенной в бланки информации (корректирующую жидкость, «ластик» и др.).</a:t>
            </a:r>
          </a:p>
        </p:txBody>
      </p:sp>
    </p:spTree>
    <p:extLst>
      <p:ext uri="{BB962C8B-B14F-4D97-AF65-F5344CB8AC3E}">
        <p14:creationId xmlns:p14="http://schemas.microsoft.com/office/powerpoint/2010/main" val="807636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93115"/>
          </a:xfrm>
        </p:spPr>
        <p:txBody>
          <a:bodyPr/>
          <a:lstStyle/>
          <a:p>
            <a:pPr algn="ctr"/>
            <a:r>
              <a:rPr lang="ru-RU" dirty="0" smtClean="0"/>
              <a:t>Нормативные документы</a:t>
            </a:r>
            <a:endParaRPr lang="ru-RU" dirty="0"/>
          </a:p>
        </p:txBody>
      </p:sp>
      <p:sp>
        <p:nvSpPr>
          <p:cNvPr id="3" name="Объект 2"/>
          <p:cNvSpPr>
            <a:spLocks noGrp="1"/>
          </p:cNvSpPr>
          <p:nvPr>
            <p:ph idx="1"/>
          </p:nvPr>
        </p:nvSpPr>
        <p:spPr>
          <a:xfrm>
            <a:off x="838200" y="1227909"/>
            <a:ext cx="10515600" cy="5277394"/>
          </a:xfrm>
        </p:spPr>
        <p:txBody>
          <a:bodyPr>
            <a:normAutofit/>
          </a:bodyPr>
          <a:lstStyle/>
          <a:p>
            <a:pPr algn="just"/>
            <a:r>
              <a:rPr lang="ru-RU" dirty="0" smtClean="0"/>
              <a:t>Приказ Министерства просвещения Российской Федерации, Федеральной службы по надзору в сфере образования и науки «Об утверждении Порядка проведения государственной итоговой аттестации по образовательным программам среднего общего образования» от 04.04.2023 №233/1552.</a:t>
            </a:r>
          </a:p>
          <a:p>
            <a:pPr algn="just"/>
            <a:r>
              <a:rPr lang="ru-RU" dirty="0"/>
              <a:t>Методические рекомендации по организации и проведению итогового сочинения (изложения) в 2023/24 учебном </a:t>
            </a:r>
            <a:r>
              <a:rPr lang="ru-RU" dirty="0" smtClean="0"/>
              <a:t>году, письмо Федеральной </a:t>
            </a:r>
            <a:r>
              <a:rPr lang="ru-RU" dirty="0"/>
              <a:t>службы по надзору в сфере образования и </a:t>
            </a:r>
            <a:r>
              <a:rPr lang="ru-RU" dirty="0" smtClean="0"/>
              <a:t>науки, </a:t>
            </a:r>
            <a:r>
              <a:rPr lang="ru-RU" dirty="0"/>
              <a:t>от 21.09.2023 № </a:t>
            </a:r>
            <a:r>
              <a:rPr lang="ru-RU" dirty="0" smtClean="0"/>
              <a:t>04-303.</a:t>
            </a:r>
          </a:p>
          <a:p>
            <a:pPr algn="just"/>
            <a:r>
              <a:rPr lang="ru-RU" dirty="0"/>
              <a:t>Правила заполнения бланков итогового сочинения (изложения) в 2023/24 учебном году, письмо Федеральной службы по надзору в сфере образования и науки </a:t>
            </a:r>
            <a:r>
              <a:rPr lang="ru-RU" dirty="0" smtClean="0"/>
              <a:t>от </a:t>
            </a:r>
            <a:r>
              <a:rPr lang="ru-RU" dirty="0"/>
              <a:t>21.09.2023 № </a:t>
            </a:r>
            <a:r>
              <a:rPr lang="ru-RU" dirty="0" smtClean="0"/>
              <a:t>04-303.</a:t>
            </a:r>
            <a:endParaRPr lang="ru-RU" dirty="0"/>
          </a:p>
        </p:txBody>
      </p:sp>
    </p:spTree>
    <p:extLst>
      <p:ext uri="{BB962C8B-B14F-4D97-AF65-F5344CB8AC3E}">
        <p14:creationId xmlns:p14="http://schemas.microsoft.com/office/powerpoint/2010/main" val="935044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Заполнение бланка регистрации участника</a:t>
            </a:r>
            <a:endParaRPr lang="ru-RU" b="1" dirty="0"/>
          </a:p>
        </p:txBody>
      </p:sp>
      <p:sp>
        <p:nvSpPr>
          <p:cNvPr id="3" name="Объект 2"/>
          <p:cNvSpPr>
            <a:spLocks noGrp="1"/>
          </p:cNvSpPr>
          <p:nvPr>
            <p:ph idx="1"/>
          </p:nvPr>
        </p:nvSpPr>
        <p:spPr/>
        <p:txBody>
          <a:bodyPr/>
          <a:lstStyle/>
          <a:p>
            <a:r>
              <a:rPr lang="ru-RU" i="1" dirty="0"/>
              <a:t>«Класс: номер и буква», «Номер темы», ФИО, данные документа, удостоверяющего личность – участники итогового сочинения (изложения) заполняют </a:t>
            </a:r>
            <a:r>
              <a:rPr lang="ru-RU" i="1" u="sng" dirty="0"/>
              <a:t>самостоятельно. </a:t>
            </a:r>
            <a:r>
              <a:rPr lang="ru-RU" i="1" dirty="0"/>
              <a:t>Поле «Количество бланков записи» заполняется членом комиссии по проведению итогового сочинения (изложения) по завершении итогового сочинения (изложения) в присутствии участника (в указанное поле вписывается то количество бланков записи, включая дополнительные бланки записи (в случае если такие выдавались по запросу участника), которое было выдано участнику). </a:t>
            </a:r>
            <a:endParaRPr lang="ru-RU" dirty="0"/>
          </a:p>
        </p:txBody>
      </p:sp>
    </p:spTree>
    <p:extLst>
      <p:ext uri="{BB962C8B-B14F-4D97-AF65-F5344CB8AC3E}">
        <p14:creationId xmlns:p14="http://schemas.microsoft.com/office/powerpoint/2010/main" val="195637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2875085" y="228600"/>
            <a:ext cx="4892253" cy="6453553"/>
          </a:xfrm>
          <a:prstGeom prst="rect">
            <a:avLst/>
          </a:prstGeom>
        </p:spPr>
      </p:pic>
    </p:spTree>
    <p:extLst>
      <p:ext uri="{BB962C8B-B14F-4D97-AF65-F5344CB8AC3E}">
        <p14:creationId xmlns:p14="http://schemas.microsoft.com/office/powerpoint/2010/main" val="504116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430187" y="624254"/>
            <a:ext cx="11342800" cy="3464169"/>
          </a:xfrm>
          <a:prstGeom prst="rect">
            <a:avLst/>
          </a:prstGeom>
        </p:spPr>
      </p:pic>
      <p:sp>
        <p:nvSpPr>
          <p:cNvPr id="5" name="Прямоугольник 4"/>
          <p:cNvSpPr/>
          <p:nvPr/>
        </p:nvSpPr>
        <p:spPr>
          <a:xfrm>
            <a:off x="716298" y="4358615"/>
            <a:ext cx="10770577" cy="1631216"/>
          </a:xfrm>
          <a:prstGeom prst="rect">
            <a:avLst/>
          </a:prstGeom>
        </p:spPr>
        <p:txBody>
          <a:bodyPr wrap="square">
            <a:spAutoFit/>
          </a:bodyPr>
          <a:lstStyle/>
          <a:p>
            <a:pPr algn="just"/>
            <a:r>
              <a:rPr lang="ru-RU" sz="2000" b="1" dirty="0">
                <a:solidFill>
                  <a:srgbClr val="000000"/>
                </a:solidFill>
                <a:latin typeface="Times New Roman" panose="02020603050405020304" pitchFamily="18" charset="0"/>
              </a:rPr>
              <a:t>Поле «Количество бланков записи» </a:t>
            </a:r>
            <a:r>
              <a:rPr lang="ru-RU" sz="2000" dirty="0">
                <a:solidFill>
                  <a:srgbClr val="000000"/>
                </a:solidFill>
                <a:latin typeface="Times New Roman" panose="02020603050405020304" pitchFamily="18" charset="0"/>
              </a:rPr>
              <a:t>заполняется членом комиссии по проведению итогового сочинения (изложения) по завершении итогового сочинения (изложения) в присутствии участника итогового сочинения (изложения) (в указанное поле вписывается то количество бланков записи, включая дополнительные бланки записи (в случае если такие выдавались по запросу участника), которое было выдано участнику итогового сочинения (изложения). </a:t>
            </a:r>
            <a:endParaRPr lang="ru-RU" sz="2000" dirty="0"/>
          </a:p>
        </p:txBody>
      </p:sp>
      <p:sp>
        <p:nvSpPr>
          <p:cNvPr id="2" name="Овал 1"/>
          <p:cNvSpPr/>
          <p:nvPr/>
        </p:nvSpPr>
        <p:spPr>
          <a:xfrm>
            <a:off x="6981092" y="2576146"/>
            <a:ext cx="1318846" cy="7473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09141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388800" y="1362808"/>
            <a:ext cx="10965000" cy="3541082"/>
          </a:xfrm>
          <a:prstGeom prst="rect">
            <a:avLst/>
          </a:prstGeom>
        </p:spPr>
      </p:pic>
    </p:spTree>
    <p:extLst>
      <p:ext uri="{BB962C8B-B14F-4D97-AF65-F5344CB8AC3E}">
        <p14:creationId xmlns:p14="http://schemas.microsoft.com/office/powerpoint/2010/main" val="3058227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i="1" dirty="0"/>
              <a:t>Организаторы проверяют правильность заполнения бланков регистрации, соответствие данных участника в документе, удостоверяющем личность, и в бланке регистрации. </a:t>
            </a:r>
            <a:endParaRPr lang="ru-RU" dirty="0"/>
          </a:p>
        </p:txBody>
      </p:sp>
    </p:spTree>
    <p:extLst>
      <p:ext uri="{BB962C8B-B14F-4D97-AF65-F5344CB8AC3E}">
        <p14:creationId xmlns:p14="http://schemas.microsoft.com/office/powerpoint/2010/main" val="4166998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66860"/>
          </a:xfrm>
        </p:spPr>
        <p:txBody>
          <a:bodyPr>
            <a:normAutofit fontScale="90000"/>
          </a:bodyPr>
          <a:lstStyle/>
          <a:p>
            <a:pPr algn="ctr"/>
            <a:r>
              <a:rPr lang="ru-RU" b="1" dirty="0"/>
              <a:t>Заполнение бланков записи </a:t>
            </a:r>
            <a:endParaRPr lang="ru-RU" dirty="0"/>
          </a:p>
        </p:txBody>
      </p:sp>
      <p:pic>
        <p:nvPicPr>
          <p:cNvPr id="4" name="Объект 3"/>
          <p:cNvPicPr>
            <a:picLocks noGrp="1" noChangeAspect="1"/>
          </p:cNvPicPr>
          <p:nvPr>
            <p:ph idx="1"/>
          </p:nvPr>
        </p:nvPicPr>
        <p:blipFill>
          <a:blip r:embed="rId2"/>
          <a:stretch>
            <a:fillRect/>
          </a:stretch>
        </p:blipFill>
        <p:spPr>
          <a:xfrm>
            <a:off x="3533594" y="1107830"/>
            <a:ext cx="4582795" cy="5571643"/>
          </a:xfrm>
          <a:prstGeom prst="rect">
            <a:avLst/>
          </a:prstGeom>
        </p:spPr>
      </p:pic>
    </p:spTree>
    <p:extLst>
      <p:ext uri="{BB962C8B-B14F-4D97-AF65-F5344CB8AC3E}">
        <p14:creationId xmlns:p14="http://schemas.microsoft.com/office/powerpoint/2010/main" val="1062079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8392" y="2453054"/>
            <a:ext cx="10515600" cy="3894992"/>
          </a:xfrm>
        </p:spPr>
        <p:txBody>
          <a:bodyPr>
            <a:normAutofit fontScale="92500"/>
          </a:bodyPr>
          <a:lstStyle/>
          <a:p>
            <a:r>
              <a:rPr lang="ru-RU" dirty="0"/>
              <a:t>В верхней части бланка записи </a:t>
            </a:r>
            <a:r>
              <a:rPr lang="ru-RU" dirty="0" smtClean="0"/>
              <a:t>расположены</a:t>
            </a:r>
            <a:r>
              <a:rPr lang="ru-RU" dirty="0"/>
              <a:t>: </a:t>
            </a:r>
          </a:p>
          <a:p>
            <a:pPr marL="0" indent="0">
              <a:buNone/>
            </a:pPr>
            <a:r>
              <a:rPr lang="ru-RU" dirty="0" smtClean="0"/>
              <a:t>- вертикальный </a:t>
            </a:r>
            <a:r>
              <a:rPr lang="ru-RU" dirty="0"/>
              <a:t>и горизонтальный штрих-коды; </a:t>
            </a:r>
          </a:p>
          <a:p>
            <a:pPr marL="0" indent="0">
              <a:buNone/>
            </a:pPr>
            <a:r>
              <a:rPr lang="ru-RU" dirty="0" smtClean="0"/>
              <a:t>- поля </a:t>
            </a:r>
            <a:r>
              <a:rPr lang="ru-RU" dirty="0"/>
              <a:t>для заполнения участником итогового сочинения (изложения); </a:t>
            </a:r>
          </a:p>
          <a:p>
            <a:pPr marL="0" indent="0">
              <a:buNone/>
            </a:pPr>
            <a:r>
              <a:rPr lang="ru-RU" dirty="0" smtClean="0"/>
              <a:t>- </a:t>
            </a:r>
            <a:r>
              <a:rPr lang="ru-RU" dirty="0" smtClean="0">
                <a:solidFill>
                  <a:srgbClr val="FF0000"/>
                </a:solidFill>
              </a:rPr>
              <a:t>поле </a:t>
            </a:r>
            <a:r>
              <a:rPr lang="ru-RU" dirty="0">
                <a:solidFill>
                  <a:srgbClr val="FF0000"/>
                </a:solidFill>
              </a:rPr>
              <a:t>«Лист №» </a:t>
            </a:r>
            <a:r>
              <a:rPr lang="ru-RU" dirty="0"/>
              <a:t>заполняется членом комиссии по проведению итогового сочинения (изложения). </a:t>
            </a:r>
            <a:endParaRPr lang="ru-RU" dirty="0" smtClean="0"/>
          </a:p>
          <a:p>
            <a:pPr marL="0" indent="0">
              <a:buNone/>
            </a:pPr>
            <a:r>
              <a:rPr lang="ru-RU" dirty="0"/>
              <a:t>Информация для заполнения полей о коде региона, коде вида работы и наименовании вида работы, а также номере темы должна быть продублирована с бланка регистрации. «ФИО» участника заполняется прописью. </a:t>
            </a:r>
          </a:p>
        </p:txBody>
      </p:sp>
      <p:pic>
        <p:nvPicPr>
          <p:cNvPr id="4" name="Объект 3"/>
          <p:cNvPicPr>
            <a:picLocks noChangeAspect="1"/>
          </p:cNvPicPr>
          <p:nvPr/>
        </p:nvPicPr>
        <p:blipFill rotWithShape="1">
          <a:blip r:embed="rId2"/>
          <a:srcRect l="-2093" b="78411"/>
          <a:stretch/>
        </p:blipFill>
        <p:spPr>
          <a:xfrm>
            <a:off x="1635371" y="212753"/>
            <a:ext cx="7710852" cy="1982397"/>
          </a:xfrm>
          <a:prstGeom prst="rect">
            <a:avLst/>
          </a:prstGeom>
        </p:spPr>
      </p:pic>
      <p:sp>
        <p:nvSpPr>
          <p:cNvPr id="2" name="Овал 1"/>
          <p:cNvSpPr/>
          <p:nvPr/>
        </p:nvSpPr>
        <p:spPr>
          <a:xfrm>
            <a:off x="6233746" y="852855"/>
            <a:ext cx="870439" cy="4659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10577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0277" y="497986"/>
            <a:ext cx="10515600" cy="5894022"/>
          </a:xfrm>
        </p:spPr>
        <p:txBody>
          <a:bodyPr>
            <a:normAutofit/>
          </a:bodyPr>
          <a:lstStyle/>
          <a:p>
            <a:r>
              <a:rPr lang="ru-RU" u="sng" dirty="0"/>
              <a:t>При недостатке места </a:t>
            </a:r>
            <a:r>
              <a:rPr lang="ru-RU" dirty="0"/>
              <a:t>для оформления итогового сочинения (изложения) на основном бланке записи участник итогового сочинения (изложения) может продолжить записи на </a:t>
            </a:r>
            <a:r>
              <a:rPr lang="ru-RU" u="sng" dirty="0"/>
              <a:t>дополнительном бланке записи</a:t>
            </a:r>
            <a:r>
              <a:rPr lang="ru-RU" dirty="0"/>
              <a:t>, выдаваемом членом комиссии по проведению итогового сочинения (изложения) </a:t>
            </a:r>
            <a:r>
              <a:rPr lang="ru-RU" u="sng" dirty="0"/>
              <a:t>по запросу участника итогового сочинения </a:t>
            </a:r>
            <a:r>
              <a:rPr lang="ru-RU" dirty="0"/>
              <a:t>(изложения), в случае, когда на основном бланке записи </a:t>
            </a:r>
            <a:r>
              <a:rPr lang="ru-RU" u="sng" dirty="0" smtClean="0"/>
              <a:t>не </a:t>
            </a:r>
            <a:r>
              <a:rPr lang="ru-RU" u="sng" dirty="0"/>
              <a:t>осталось места</a:t>
            </a:r>
            <a:r>
              <a:rPr lang="ru-RU" dirty="0"/>
              <a:t>. </a:t>
            </a:r>
            <a:endParaRPr lang="ru-RU" dirty="0" smtClean="0"/>
          </a:p>
          <a:p>
            <a:pPr marL="0" indent="0" algn="ctr">
              <a:buNone/>
            </a:pPr>
            <a:endParaRPr lang="ru-RU" sz="9600" dirty="0">
              <a:latin typeface="Arial Narrow" panose="020B0606020202030204" pitchFamily="34" charset="0"/>
            </a:endParaRPr>
          </a:p>
        </p:txBody>
      </p:sp>
    </p:spTree>
    <p:extLst>
      <p:ext uri="{BB962C8B-B14F-4D97-AF65-F5344CB8AC3E}">
        <p14:creationId xmlns:p14="http://schemas.microsoft.com/office/powerpoint/2010/main" val="439544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426183"/>
          </a:xfrm>
        </p:spPr>
        <p:txBody>
          <a:bodyPr>
            <a:normAutofit fontScale="90000"/>
          </a:bodyPr>
          <a:lstStyle/>
          <a:p>
            <a:pPr algn="ctr"/>
            <a:r>
              <a:rPr lang="ru-RU" dirty="0" smtClean="0"/>
              <a:t>Досрочное завершение</a:t>
            </a:r>
            <a:endParaRPr lang="ru-RU" dirty="0"/>
          </a:p>
        </p:txBody>
      </p:sp>
      <p:sp>
        <p:nvSpPr>
          <p:cNvPr id="3" name="Объект 2"/>
          <p:cNvSpPr>
            <a:spLocks noGrp="1"/>
          </p:cNvSpPr>
          <p:nvPr>
            <p:ph idx="1"/>
          </p:nvPr>
        </p:nvSpPr>
        <p:spPr>
          <a:xfrm>
            <a:off x="600808" y="1078278"/>
            <a:ext cx="10515600" cy="5313729"/>
          </a:xfrm>
        </p:spPr>
        <p:txBody>
          <a:bodyPr>
            <a:normAutofit fontScale="92500" lnSpcReduction="20000"/>
          </a:bodyPr>
          <a:lstStyle/>
          <a:p>
            <a:pPr algn="just"/>
            <a:r>
              <a:rPr lang="ru-RU" dirty="0"/>
              <a:t>В случае если участник итогового сочинения (изложения) по состоянию здоровья или другим объективным причинам не может завершить написание итогового сочинения (изложения), он может покинуть место проведения итогового сочинения (изложения). </a:t>
            </a:r>
            <a:endParaRPr lang="ru-RU" dirty="0" smtClean="0"/>
          </a:p>
          <a:p>
            <a:pPr algn="just"/>
            <a:r>
              <a:rPr lang="ru-RU" dirty="0" smtClean="0"/>
              <a:t>Члены </a:t>
            </a:r>
            <a:r>
              <a:rPr lang="ru-RU" dirty="0"/>
              <a:t>комиссии по проведению итогового сочинения (изложения) </a:t>
            </a:r>
            <a:r>
              <a:rPr lang="ru-RU" u="sng" dirty="0"/>
              <a:t>составляют «Акт </a:t>
            </a:r>
            <a:r>
              <a:rPr lang="ru-RU" u="sng" dirty="0" smtClean="0"/>
              <a:t>о </a:t>
            </a:r>
            <a:r>
              <a:rPr lang="ru-RU" u="sng" dirty="0"/>
              <a:t>досрочном завершении написания итогового сочинения (изложения) по уважительным причинам» (форма ИС-08), </a:t>
            </a:r>
            <a:endParaRPr lang="ru-RU" u="sng" dirty="0" smtClean="0"/>
          </a:p>
          <a:p>
            <a:pPr algn="just"/>
            <a:r>
              <a:rPr lang="ru-RU" dirty="0" smtClean="0"/>
              <a:t>вносят </a:t>
            </a:r>
            <a:r>
              <a:rPr lang="ru-RU" dirty="0"/>
              <a:t>соответствующую отметку </a:t>
            </a:r>
            <a:r>
              <a:rPr lang="ru-RU" u="sng" dirty="0"/>
              <a:t>в форму ИС-05 «Ведомость проведения итогового сочинения (изложения) в учебном кабинете ОО (месте проведения)» </a:t>
            </a:r>
            <a:r>
              <a:rPr lang="ru-RU" dirty="0"/>
              <a:t>(участник итогового сочинения (изложения) должен поставить свою подпись в указанной форме). </a:t>
            </a:r>
            <a:endParaRPr lang="ru-RU" dirty="0" smtClean="0"/>
          </a:p>
          <a:p>
            <a:pPr algn="just"/>
            <a:r>
              <a:rPr lang="ru-RU" u="sng" dirty="0" smtClean="0"/>
              <a:t>В </a:t>
            </a:r>
            <a:r>
              <a:rPr lang="ru-RU" u="sng" dirty="0"/>
              <a:t>бланке регистрации </a:t>
            </a:r>
            <a:r>
              <a:rPr lang="ru-RU" dirty="0"/>
              <a:t>указанного участника итогового сочинения (изложения) </a:t>
            </a:r>
            <a:r>
              <a:rPr lang="ru-RU" u="sng" dirty="0"/>
              <a:t>необходимо внести отметку «Х» в поле «Не закончил</a:t>
            </a:r>
            <a:r>
              <a:rPr lang="ru-RU" dirty="0"/>
              <a:t>» для учета при организации проверки, а также для последующего допуска указанных участников к повторной сдаче итогового сочинения (изложения) в дополнительные сроки. </a:t>
            </a:r>
          </a:p>
        </p:txBody>
      </p:sp>
    </p:spTree>
    <p:extLst>
      <p:ext uri="{BB962C8B-B14F-4D97-AF65-F5344CB8AC3E}">
        <p14:creationId xmlns:p14="http://schemas.microsoft.com/office/powerpoint/2010/main" val="2168493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Критерии оценивания</a:t>
            </a:r>
            <a:endParaRPr lang="ru-RU" dirty="0"/>
          </a:p>
        </p:txBody>
      </p:sp>
      <p:sp>
        <p:nvSpPr>
          <p:cNvPr id="3" name="Объект 2"/>
          <p:cNvSpPr>
            <a:spLocks noGrp="1"/>
          </p:cNvSpPr>
          <p:nvPr>
            <p:ph idx="1"/>
          </p:nvPr>
        </p:nvSpPr>
        <p:spPr/>
        <p:txBody>
          <a:bodyPr>
            <a:normAutofit fontScale="92500" lnSpcReduction="10000"/>
          </a:bodyPr>
          <a:lstStyle/>
          <a:p>
            <a:pPr fontAlgn="base"/>
            <a:r>
              <a:rPr lang="ru-RU" b="1" dirty="0"/>
              <a:t>Требование № 1. «Объем итогового сочинения»</a:t>
            </a:r>
            <a:endParaRPr lang="ru-RU" dirty="0"/>
          </a:p>
          <a:p>
            <a:pPr fontAlgn="base"/>
            <a:r>
              <a:rPr lang="ru-RU" dirty="0"/>
              <a:t>Рекомендуемое количество слов – от 350.</a:t>
            </a:r>
          </a:p>
          <a:p>
            <a:pPr fontAlgn="base"/>
            <a:r>
              <a:rPr lang="ru-RU" dirty="0"/>
              <a:t>Максимальное количество слов в сочинении не устанавливается. </a:t>
            </a:r>
            <a:endParaRPr lang="ru-RU" dirty="0" smtClean="0"/>
          </a:p>
          <a:p>
            <a:pPr algn="just" fontAlgn="base"/>
            <a:r>
              <a:rPr lang="ru-RU" dirty="0" smtClean="0"/>
              <a:t>Если </a:t>
            </a:r>
            <a:r>
              <a:rPr lang="ru-RU" dirty="0"/>
              <a:t>в сочинении менее 250 слов (в подсчет включаются все слова, в том числе и служебные), то выставляется «незачет» за невыполнение требования № 1 и «незачет» за работу в целом (такое итоговое сочинение не проверяется по требованию № 2 «Самостоятельность написания итогового сочинения (изложения)» и критериям оценивания).</a:t>
            </a:r>
          </a:p>
          <a:p>
            <a:pPr marL="0" indent="0" fontAlgn="base">
              <a:buNone/>
            </a:pPr>
            <a:r>
              <a:rPr lang="ru-RU" dirty="0" smtClean="0">
                <a:effectLst/>
              </a:rPr>
              <a:t/>
            </a:r>
            <a:br>
              <a:rPr lang="ru-RU" dirty="0" smtClean="0">
                <a:effectLst/>
              </a:rPr>
            </a:br>
            <a:endParaRPr lang="ru-RU" dirty="0" smtClean="0">
              <a:effectLst/>
            </a:endParaRPr>
          </a:p>
          <a:p>
            <a:endParaRPr lang="ru-RU" dirty="0"/>
          </a:p>
        </p:txBody>
      </p:sp>
    </p:spTree>
    <p:extLst>
      <p:ext uri="{BB962C8B-B14F-4D97-AF65-F5344CB8AC3E}">
        <p14:creationId xmlns:p14="http://schemas.microsoft.com/office/powerpoint/2010/main" val="110620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Сроки проведения итогового сочинения</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718931942"/>
              </p:ext>
            </p:extLst>
          </p:nvPr>
        </p:nvGraphicFramePr>
        <p:xfrm>
          <a:off x="838200" y="1825625"/>
          <a:ext cx="10515600" cy="1645920"/>
        </p:xfrm>
        <a:graphic>
          <a:graphicData uri="http://schemas.openxmlformats.org/drawingml/2006/table">
            <a:tbl>
              <a:tblPr firstRow="1" bandRow="1">
                <a:tableStyleId>{5C22544A-7EE6-4342-B048-85BDC9FD1C3A}</a:tableStyleId>
              </a:tblPr>
              <a:tblGrid>
                <a:gridCol w="3505200"/>
                <a:gridCol w="3505200"/>
                <a:gridCol w="3505200"/>
              </a:tblGrid>
              <a:tr h="370840">
                <a:tc>
                  <a:txBody>
                    <a:bodyPr/>
                    <a:lstStyle/>
                    <a:p>
                      <a:pPr algn="ctr"/>
                      <a:r>
                        <a:rPr lang="ru-RU" sz="3200" b="1" dirty="0">
                          <a:solidFill>
                            <a:schemeClr val="tx1"/>
                          </a:solidFill>
                          <a:effectLst/>
                        </a:rPr>
                        <a:t>Основной срок</a:t>
                      </a:r>
                      <a:endParaRPr lang="ru-RU" sz="3200" b="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ru-RU" sz="3200" b="1" dirty="0">
                          <a:solidFill>
                            <a:schemeClr val="tx1"/>
                          </a:solidFill>
                          <a:effectLst/>
                        </a:rPr>
                        <a:t>Дополнительные сроки</a:t>
                      </a:r>
                      <a:endParaRPr lang="ru-RU" sz="3200" b="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370840">
                <a:tc>
                  <a:txBody>
                    <a:bodyPr/>
                    <a:lstStyle/>
                    <a:p>
                      <a:pPr algn="ctr"/>
                      <a:r>
                        <a:rPr lang="ru-RU" sz="3200" b="0" dirty="0">
                          <a:effectLst/>
                        </a:rPr>
                        <a:t>6</a:t>
                      </a:r>
                      <a:r>
                        <a:rPr lang="ru-RU" sz="3200" b="0" dirty="0" smtClean="0">
                          <a:effectLst/>
                        </a:rPr>
                        <a:t> </a:t>
                      </a:r>
                      <a:r>
                        <a:rPr lang="ru-RU" sz="3200" b="0" dirty="0">
                          <a:effectLst/>
                        </a:rPr>
                        <a:t>декабря </a:t>
                      </a:r>
                      <a:endParaRPr lang="ru-RU" sz="3200" b="0" dirty="0" smtClean="0">
                        <a:effectLst/>
                      </a:endParaRPr>
                    </a:p>
                    <a:p>
                      <a:pPr algn="ctr"/>
                      <a:r>
                        <a:rPr lang="ru-RU" sz="3200" b="0" dirty="0" smtClean="0">
                          <a:effectLst/>
                        </a:rPr>
                        <a:t>2023 </a:t>
                      </a:r>
                      <a:r>
                        <a:rPr lang="ru-RU" sz="3200" b="0" dirty="0">
                          <a:effectLst/>
                        </a:rPr>
                        <a:t>года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3200" b="0" dirty="0" smtClean="0">
                          <a:effectLst/>
                        </a:rPr>
                        <a:t> </a:t>
                      </a:r>
                      <a:r>
                        <a:rPr lang="ru-RU" sz="3200" b="0" dirty="0" smtClean="0">
                          <a:effectLst/>
                        </a:rPr>
                        <a:t>7 </a:t>
                      </a:r>
                      <a:r>
                        <a:rPr lang="ru-RU" sz="3200" b="0" dirty="0" smtClean="0">
                          <a:effectLst/>
                        </a:rPr>
                        <a:t>февраля </a:t>
                      </a:r>
                    </a:p>
                    <a:p>
                      <a:pPr algn="ctr"/>
                      <a:r>
                        <a:rPr lang="ru-RU" sz="3200" b="0" dirty="0" smtClean="0">
                          <a:effectLst/>
                        </a:rPr>
                        <a:t>2024 </a:t>
                      </a:r>
                      <a:r>
                        <a:rPr lang="ru-RU" sz="3200" b="0" dirty="0">
                          <a:effectLst/>
                        </a:rPr>
                        <a:t>года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3200" b="0" dirty="0" smtClean="0">
                          <a:effectLst/>
                        </a:rPr>
                        <a:t>10 апреля</a:t>
                      </a:r>
                      <a:endParaRPr lang="ru-RU" sz="3200" b="0" dirty="0" smtClean="0">
                        <a:effectLst/>
                      </a:endParaRPr>
                    </a:p>
                    <a:p>
                      <a:pPr algn="ctr"/>
                      <a:r>
                        <a:rPr lang="ru-RU" sz="3200" b="0" dirty="0" smtClean="0">
                          <a:effectLst/>
                        </a:rPr>
                        <a:t>2024 </a:t>
                      </a:r>
                      <a:r>
                        <a:rPr lang="ru-RU" sz="3200" b="0" dirty="0">
                          <a:effectLst/>
                        </a:rPr>
                        <a:t>года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04404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Критерии оценивания</a:t>
            </a:r>
            <a:endParaRPr lang="ru-RU" dirty="0"/>
          </a:p>
        </p:txBody>
      </p:sp>
      <p:sp>
        <p:nvSpPr>
          <p:cNvPr id="3" name="Объект 2"/>
          <p:cNvSpPr>
            <a:spLocks noGrp="1"/>
          </p:cNvSpPr>
          <p:nvPr>
            <p:ph idx="1"/>
          </p:nvPr>
        </p:nvSpPr>
        <p:spPr/>
        <p:txBody>
          <a:bodyPr>
            <a:normAutofit/>
          </a:bodyPr>
          <a:lstStyle/>
          <a:p>
            <a:pPr fontAlgn="base"/>
            <a:r>
              <a:rPr lang="ru-RU" b="1" dirty="0"/>
              <a:t>Требование № 2. «Самостоятельность написания итогового сочинения»</a:t>
            </a:r>
            <a:endParaRPr lang="ru-RU" dirty="0"/>
          </a:p>
          <a:p>
            <a:pPr fontAlgn="base"/>
            <a:r>
              <a:rPr lang="ru-RU" dirty="0"/>
              <a:t>Итоговое сочинение выполняется самостоятельно. Не допускается списывание сочинения (фрагментов сочинения) из какого-либо источника или воспроизведение по памяти чужого текста (работа другого участника, текст, опубликованный в бумажном и (или) электронном виде, и др.).</a:t>
            </a:r>
          </a:p>
          <a:p>
            <a:pPr marL="0" indent="0" fontAlgn="base">
              <a:buNone/>
            </a:pPr>
            <a:r>
              <a:rPr lang="ru-RU" dirty="0" smtClean="0">
                <a:effectLst/>
              </a:rPr>
              <a:t/>
            </a:r>
            <a:br>
              <a:rPr lang="ru-RU" dirty="0" smtClean="0">
                <a:effectLst/>
              </a:rPr>
            </a:br>
            <a:endParaRPr lang="ru-RU" dirty="0" smtClean="0">
              <a:effectLst/>
            </a:endParaRPr>
          </a:p>
          <a:p>
            <a:endParaRPr lang="ru-RU" dirty="0"/>
          </a:p>
        </p:txBody>
      </p:sp>
    </p:spTree>
    <p:extLst>
      <p:ext uri="{BB962C8B-B14F-4D97-AF65-F5344CB8AC3E}">
        <p14:creationId xmlns:p14="http://schemas.microsoft.com/office/powerpoint/2010/main" val="2342173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Критерии оценивания</a:t>
            </a:r>
            <a:endParaRPr lang="ru-RU" dirty="0"/>
          </a:p>
        </p:txBody>
      </p:sp>
      <p:sp>
        <p:nvSpPr>
          <p:cNvPr id="3" name="Объект 2"/>
          <p:cNvSpPr>
            <a:spLocks noGrp="1"/>
          </p:cNvSpPr>
          <p:nvPr>
            <p:ph idx="1"/>
          </p:nvPr>
        </p:nvSpPr>
        <p:spPr>
          <a:xfrm>
            <a:off x="838200" y="1532709"/>
            <a:ext cx="10515600" cy="4644254"/>
          </a:xfrm>
        </p:spPr>
        <p:txBody>
          <a:bodyPr>
            <a:normAutofit fontScale="85000" lnSpcReduction="20000"/>
          </a:bodyPr>
          <a:lstStyle/>
          <a:p>
            <a:pPr marL="0" indent="0" fontAlgn="base">
              <a:buNone/>
            </a:pPr>
            <a:r>
              <a:rPr lang="ru-RU" b="1" dirty="0"/>
              <a:t>Критерии № 1 и № 2 являются основными.</a:t>
            </a:r>
            <a:endParaRPr lang="ru-RU" dirty="0"/>
          </a:p>
          <a:p>
            <a:pPr fontAlgn="base"/>
            <a:r>
              <a:rPr lang="ru-RU" dirty="0"/>
              <a:t>Для получения «зачета» за итоговое сочинение необходимо получить «зачет» по критериям № 1 и № 2 (выставление «незачета» по одному из этих критериев автоматически ведет к «незачету» за работу в целом), а также дополнительно «зачет» по одному из других критериев.</a:t>
            </a:r>
          </a:p>
          <a:p>
            <a:pPr marL="0" indent="0" fontAlgn="base">
              <a:buNone/>
            </a:pPr>
            <a:r>
              <a:rPr lang="ru-RU" b="1" dirty="0"/>
              <a:t>Критерий № 1 «Соответствие теме»</a:t>
            </a:r>
          </a:p>
          <a:p>
            <a:pPr fontAlgn="base"/>
            <a:r>
              <a:rPr lang="ru-RU" dirty="0"/>
              <a:t>Данный критерий нацеливает на проверку содержания сочинения.</a:t>
            </a:r>
          </a:p>
          <a:p>
            <a:pPr fontAlgn="base"/>
            <a:r>
              <a:rPr lang="ru-RU" dirty="0"/>
              <a:t>Участник должен рассуждать на предложенную тему, выбрав путь ее раскрытия (например, отвечает на вопрос, поставленный в теме, или размышляет над предложенной проблемой и т.п.).</a:t>
            </a:r>
          </a:p>
          <a:p>
            <a:pPr fontAlgn="base"/>
            <a:r>
              <a:rPr lang="ru-RU" dirty="0"/>
              <a:t>«Незачет» ставится только в случае, если сочинение не соответствует теме, в нем нет ответа на вопрос, поставленный в теме, или в сочинении не прослеживается конкретной цели высказывания. Во всех остальных случаях выставляется «зачет».</a:t>
            </a:r>
          </a:p>
          <a:p>
            <a:pPr fontAlgn="base"/>
            <a:endParaRPr lang="ru-RU" dirty="0"/>
          </a:p>
        </p:txBody>
      </p:sp>
    </p:spTree>
    <p:extLst>
      <p:ext uri="{BB962C8B-B14F-4D97-AF65-F5344CB8AC3E}">
        <p14:creationId xmlns:p14="http://schemas.microsoft.com/office/powerpoint/2010/main" val="2217201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Критерии оценивания</a:t>
            </a:r>
            <a:endParaRPr lang="ru-RU" dirty="0"/>
          </a:p>
        </p:txBody>
      </p:sp>
      <p:sp>
        <p:nvSpPr>
          <p:cNvPr id="3" name="Объект 2"/>
          <p:cNvSpPr>
            <a:spLocks noGrp="1"/>
          </p:cNvSpPr>
          <p:nvPr>
            <p:ph idx="1"/>
          </p:nvPr>
        </p:nvSpPr>
        <p:spPr>
          <a:xfrm>
            <a:off x="539931" y="1532708"/>
            <a:ext cx="10813869" cy="5024845"/>
          </a:xfrm>
        </p:spPr>
        <p:txBody>
          <a:bodyPr>
            <a:normAutofit fontScale="92500" lnSpcReduction="20000"/>
          </a:bodyPr>
          <a:lstStyle/>
          <a:p>
            <a:pPr marL="0" indent="0" fontAlgn="base">
              <a:buNone/>
            </a:pPr>
            <a:r>
              <a:rPr lang="ru-RU" b="1" dirty="0"/>
              <a:t>Критерий № 2 «Аргументация. Привлечение литературного материала</a:t>
            </a:r>
            <a:r>
              <a:rPr lang="ru-RU" b="1" dirty="0" smtClean="0"/>
              <a:t>»</a:t>
            </a:r>
          </a:p>
          <a:p>
            <a:pPr marL="0" indent="0" fontAlgn="base">
              <a:buNone/>
            </a:pPr>
            <a:endParaRPr lang="ru-RU" b="1" dirty="0"/>
          </a:p>
          <a:p>
            <a:pPr algn="just" fontAlgn="base"/>
            <a:r>
              <a:rPr lang="ru-RU" dirty="0"/>
              <a:t>Данный критерий нацеливает на проверку умения строить рассуждение, доказывать свою позицию, формулируя аргументы и подкрепляя их примерами из литературного материала. Можно привлекать художественные произведения, дневники, мемуары, публицистику, произведения устного народного творчества (за исключением малых жанров), другие источники отечественной или мировой литературы (достаточно опоры на один текст).</a:t>
            </a:r>
          </a:p>
          <a:p>
            <a:pPr algn="just" fontAlgn="base"/>
            <a:r>
              <a:rPr lang="ru-RU" dirty="0"/>
              <a:t>«Незачет» ставится при условии, если сочинение не содержит аргументации, написано без опоры на литературный материал, или в нем существенно искажено содержание выбранного текста, или литературный материал лишь упоминается в работе (аргументы примерами не подкрепляются). Во всех остальных случаях выставляется «зачет».</a:t>
            </a:r>
          </a:p>
          <a:p>
            <a:pPr marL="0" indent="0" fontAlgn="base">
              <a:buNone/>
            </a:pPr>
            <a:endParaRPr lang="ru-RU" dirty="0" smtClean="0">
              <a:effectLst/>
            </a:endParaRPr>
          </a:p>
          <a:p>
            <a:pPr fontAlgn="base"/>
            <a:endParaRPr lang="ru-RU" dirty="0"/>
          </a:p>
        </p:txBody>
      </p:sp>
    </p:spTree>
    <p:extLst>
      <p:ext uri="{BB962C8B-B14F-4D97-AF65-F5344CB8AC3E}">
        <p14:creationId xmlns:p14="http://schemas.microsoft.com/office/powerpoint/2010/main" val="3295466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Критерии оценивания</a:t>
            </a:r>
            <a:endParaRPr lang="ru-RU" dirty="0"/>
          </a:p>
        </p:txBody>
      </p:sp>
      <p:sp>
        <p:nvSpPr>
          <p:cNvPr id="3" name="Объект 2"/>
          <p:cNvSpPr>
            <a:spLocks noGrp="1"/>
          </p:cNvSpPr>
          <p:nvPr>
            <p:ph idx="1"/>
          </p:nvPr>
        </p:nvSpPr>
        <p:spPr>
          <a:xfrm>
            <a:off x="838200" y="1532709"/>
            <a:ext cx="10515600" cy="4644254"/>
          </a:xfrm>
        </p:spPr>
        <p:txBody>
          <a:bodyPr>
            <a:normAutofit fontScale="92500"/>
          </a:bodyPr>
          <a:lstStyle/>
          <a:p>
            <a:pPr marL="0" indent="0" fontAlgn="base">
              <a:buNone/>
            </a:pPr>
            <a:r>
              <a:rPr lang="ru-RU" b="1" dirty="0"/>
              <a:t>Критерий № 3 «Композиция и логика рассуждения»</a:t>
            </a:r>
          </a:p>
          <a:p>
            <a:pPr algn="just" fontAlgn="base"/>
            <a:r>
              <a:rPr lang="ru-RU" dirty="0"/>
              <a:t>Данный критерий нацеливает на проверку умения логично выстраивать рассуждение на предложенную тему. Участник должен выдерживать соотношение между тезисом и доказательствами.</a:t>
            </a:r>
          </a:p>
          <a:p>
            <a:pPr algn="just" fontAlgn="base"/>
            <a:r>
              <a:rPr lang="ru-RU" dirty="0"/>
              <a:t>«Незачет» ставится при условии, если грубые логические нарушения мешают пониманию смысла сказанного или отсутствует </a:t>
            </a:r>
            <a:r>
              <a:rPr lang="ru-RU" dirty="0" err="1"/>
              <a:t>тезисно</a:t>
            </a:r>
            <a:r>
              <a:rPr lang="ru-RU" dirty="0"/>
              <a:t>-доказательная часть. Во всех остальных случаях выставляется «зачет».</a:t>
            </a:r>
          </a:p>
          <a:p>
            <a:pPr marL="0" indent="0" fontAlgn="base">
              <a:buNone/>
            </a:pPr>
            <a:r>
              <a:rPr lang="ru-RU" dirty="0" smtClean="0">
                <a:effectLst/>
              </a:rPr>
              <a:t/>
            </a:r>
            <a:br>
              <a:rPr lang="ru-RU" dirty="0" smtClean="0">
                <a:effectLst/>
              </a:rPr>
            </a:br>
            <a:endParaRPr lang="ru-RU" dirty="0" smtClean="0">
              <a:effectLst/>
            </a:endParaRPr>
          </a:p>
          <a:p>
            <a:pPr marL="0" indent="0" fontAlgn="base">
              <a:buNone/>
            </a:pPr>
            <a:r>
              <a:rPr lang="ru-RU" dirty="0" smtClean="0">
                <a:effectLst/>
              </a:rPr>
              <a:t/>
            </a:r>
            <a:br>
              <a:rPr lang="ru-RU" dirty="0" smtClean="0">
                <a:effectLst/>
              </a:rPr>
            </a:br>
            <a:endParaRPr lang="ru-RU" dirty="0" smtClean="0">
              <a:effectLst/>
            </a:endParaRPr>
          </a:p>
          <a:p>
            <a:pPr fontAlgn="base"/>
            <a:endParaRPr lang="ru-RU" dirty="0"/>
          </a:p>
        </p:txBody>
      </p:sp>
    </p:spTree>
    <p:extLst>
      <p:ext uri="{BB962C8B-B14F-4D97-AF65-F5344CB8AC3E}">
        <p14:creationId xmlns:p14="http://schemas.microsoft.com/office/powerpoint/2010/main" val="3605822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167584"/>
          </a:xfrm>
        </p:spPr>
        <p:txBody>
          <a:bodyPr/>
          <a:lstStyle/>
          <a:p>
            <a:r>
              <a:rPr lang="ru-RU" dirty="0" smtClean="0"/>
              <a:t>Критерии оценивания</a:t>
            </a:r>
            <a:endParaRPr lang="ru-RU" dirty="0"/>
          </a:p>
        </p:txBody>
      </p:sp>
      <p:sp>
        <p:nvSpPr>
          <p:cNvPr id="3" name="Объект 2"/>
          <p:cNvSpPr>
            <a:spLocks noGrp="1"/>
          </p:cNvSpPr>
          <p:nvPr>
            <p:ph idx="1"/>
          </p:nvPr>
        </p:nvSpPr>
        <p:spPr>
          <a:xfrm>
            <a:off x="838200" y="1532709"/>
            <a:ext cx="10515600" cy="4644254"/>
          </a:xfrm>
        </p:spPr>
        <p:txBody>
          <a:bodyPr>
            <a:normAutofit fontScale="85000" lnSpcReduction="20000"/>
          </a:bodyPr>
          <a:lstStyle/>
          <a:p>
            <a:pPr marL="0" indent="0" fontAlgn="base">
              <a:buNone/>
            </a:pPr>
            <a:r>
              <a:rPr lang="ru-RU" b="1" dirty="0"/>
              <a:t>Критерий № 4 «Качество письменной речи»</a:t>
            </a:r>
          </a:p>
          <a:p>
            <a:pPr algn="just" fontAlgn="base"/>
            <a:r>
              <a:rPr lang="ru-RU" dirty="0"/>
              <a:t>Данный критерий нацеливает на проверку речевого оформления текста сочинения.</a:t>
            </a:r>
          </a:p>
          <a:p>
            <a:pPr algn="just" fontAlgn="base"/>
            <a:r>
              <a:rPr lang="ru-RU" dirty="0"/>
              <a:t>Участник должен точно выражать мысли, используя разнообразную лексику и различные грамматические конструкции, при необходимости уместно употреблять термины.</a:t>
            </a:r>
          </a:p>
          <a:p>
            <a:pPr algn="just" fontAlgn="base"/>
            <a:r>
              <a:rPr lang="ru-RU" dirty="0"/>
              <a:t>«Незачет» ставится при условии, если низкое качество речи (в том числе речевые ошибки) существенно затрудняет понимание смысла сочинения. Во всех остальных случаях выставляется «зачет».</a:t>
            </a:r>
          </a:p>
          <a:p>
            <a:pPr marL="0" indent="0" algn="just" fontAlgn="base">
              <a:buNone/>
            </a:pPr>
            <a:r>
              <a:rPr lang="ru-RU" b="1" dirty="0"/>
              <a:t>Критерий № 5 «Грамотность»</a:t>
            </a:r>
          </a:p>
          <a:p>
            <a:pPr algn="just" fontAlgn="base"/>
            <a:r>
              <a:rPr lang="ru-RU" dirty="0"/>
              <a:t>Данный критерий позволяет оценить грамотность выпускника.</a:t>
            </a:r>
          </a:p>
          <a:p>
            <a:pPr algn="just" fontAlgn="base"/>
            <a:r>
              <a:rPr lang="ru-RU" dirty="0"/>
              <a:t>«Незачет» ставится при условии, если на 100 слов в среднем приходится в сумме более пяти ошибок: грамматических, орфографических, пунктуационных.</a:t>
            </a:r>
          </a:p>
          <a:p>
            <a:pPr marL="0" indent="0" fontAlgn="base">
              <a:buNone/>
            </a:pPr>
            <a:endParaRPr lang="ru-RU" dirty="0" smtClean="0">
              <a:effectLst/>
            </a:endParaRPr>
          </a:p>
          <a:p>
            <a:pPr fontAlgn="base"/>
            <a:endParaRPr lang="ru-RU" dirty="0"/>
          </a:p>
        </p:txBody>
      </p:sp>
    </p:spTree>
    <p:extLst>
      <p:ext uri="{BB962C8B-B14F-4D97-AF65-F5344CB8AC3E}">
        <p14:creationId xmlns:p14="http://schemas.microsoft.com/office/powerpoint/2010/main" val="3540454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Обработка материалов ИС -11</a:t>
            </a:r>
            <a:endParaRPr lang="ru-RU" dirty="0"/>
          </a:p>
        </p:txBody>
      </p:sp>
      <p:sp>
        <p:nvSpPr>
          <p:cNvPr id="3" name="Объект 2"/>
          <p:cNvSpPr>
            <a:spLocks noGrp="1"/>
          </p:cNvSpPr>
          <p:nvPr>
            <p:ph idx="1"/>
          </p:nvPr>
        </p:nvSpPr>
        <p:spPr/>
        <p:txBody>
          <a:bodyPr/>
          <a:lstStyle/>
          <a:p>
            <a:r>
              <a:rPr lang="ru-RU" dirty="0" smtClean="0"/>
              <a:t>Проверка и обработка материалов ИС-11должны завершиться в следующие сроки – не позднее чем через 12 календарных дней с даты проведения экзамена (6.12, 7.02); не позднее чем через 8 календарных дней с даты проведения экзамена (10.04.)</a:t>
            </a:r>
          </a:p>
          <a:p>
            <a:r>
              <a:rPr lang="ru-RU" dirty="0" smtClean="0"/>
              <a:t>Результаты итогового сочинения </a:t>
            </a:r>
            <a:r>
              <a:rPr lang="ru-RU" dirty="0"/>
              <a:t>(</a:t>
            </a:r>
            <a:r>
              <a:rPr lang="ru-RU" dirty="0" smtClean="0"/>
              <a:t>изложения) </a:t>
            </a:r>
            <a:r>
              <a:rPr lang="ru-RU" dirty="0"/>
              <a:t>как допуск к ГИА – </a:t>
            </a:r>
            <a:r>
              <a:rPr lang="ru-RU" dirty="0" smtClean="0"/>
              <a:t>бессрочны.</a:t>
            </a:r>
            <a:endParaRPr lang="ru-RU" dirty="0"/>
          </a:p>
        </p:txBody>
      </p:sp>
    </p:spTree>
    <p:extLst>
      <p:ext uri="{BB962C8B-B14F-4D97-AF65-F5344CB8AC3E}">
        <p14:creationId xmlns:p14="http://schemas.microsoft.com/office/powerpoint/2010/main" val="216292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418646"/>
          </a:xfrm>
        </p:spPr>
        <p:txBody>
          <a:bodyPr>
            <a:noAutofit/>
          </a:bodyPr>
          <a:lstStyle/>
          <a:p>
            <a:pPr algn="ctr"/>
            <a:r>
              <a:rPr lang="ru-RU" sz="2800" dirty="0"/>
              <a:t>Структура закрытого банка </a:t>
            </a:r>
            <a:r>
              <a:rPr lang="ru-RU" sz="2800" dirty="0" smtClean="0"/>
              <a:t>тем итогового </a:t>
            </a:r>
            <a:r>
              <a:rPr lang="ru-RU" sz="2800" dirty="0"/>
              <a:t>сочинения </a:t>
            </a:r>
          </a:p>
        </p:txBody>
      </p:sp>
      <p:graphicFrame>
        <p:nvGraphicFramePr>
          <p:cNvPr id="4" name="Таблица 3"/>
          <p:cNvGraphicFramePr>
            <a:graphicFrameLocks noGrp="1"/>
          </p:cNvGraphicFramePr>
          <p:nvPr>
            <p:extLst>
              <p:ext uri="{D42A27DB-BD31-4B8C-83A1-F6EECF244321}">
                <p14:modId xmlns:p14="http://schemas.microsoft.com/office/powerpoint/2010/main" val="2876684433"/>
              </p:ext>
            </p:extLst>
          </p:nvPr>
        </p:nvGraphicFramePr>
        <p:xfrm>
          <a:off x="1177109" y="836024"/>
          <a:ext cx="9837782" cy="5831840"/>
        </p:xfrm>
        <a:graphic>
          <a:graphicData uri="http://schemas.openxmlformats.org/drawingml/2006/table">
            <a:tbl>
              <a:tblPr firstRow="1" bandRow="1">
                <a:tableStyleId>{5C22544A-7EE6-4342-B048-85BDC9FD1C3A}</a:tableStyleId>
              </a:tblPr>
              <a:tblGrid>
                <a:gridCol w="563154"/>
                <a:gridCol w="9274628"/>
              </a:tblGrid>
              <a:tr h="370840">
                <a:tc>
                  <a:txBody>
                    <a:bodyPr/>
                    <a:lstStyle/>
                    <a:p>
                      <a:pPr algn="ctr"/>
                      <a:r>
                        <a:rPr lang="ru-RU" b="1" dirty="0" smtClean="0"/>
                        <a:t>№ </a:t>
                      </a:r>
                      <a:endParaRPr lang="ru-RU" b="1" dirty="0"/>
                    </a:p>
                  </a:txBody>
                  <a:tcPr/>
                </a:tc>
                <a:tc>
                  <a:txBody>
                    <a:bodyPr/>
                    <a:lstStyle/>
                    <a:p>
                      <a:pPr algn="ctr"/>
                      <a:r>
                        <a:rPr lang="ru-RU" b="1" dirty="0" smtClean="0"/>
                        <a:t>Разделы и подразделы </a:t>
                      </a:r>
                      <a:endParaRPr lang="ru-RU" b="1" dirty="0"/>
                    </a:p>
                  </a:txBody>
                  <a:tcPr/>
                </a:tc>
              </a:tr>
              <a:tr h="370840">
                <a:tc>
                  <a:txBody>
                    <a:bodyPr/>
                    <a:lstStyle/>
                    <a:p>
                      <a:r>
                        <a:rPr lang="ru-RU" b="1" dirty="0" smtClean="0"/>
                        <a:t>1</a:t>
                      </a:r>
                      <a:endParaRPr lang="ru-RU"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smtClean="0"/>
                        <a:t>Духовно-нравственные ориентиры в жизни человека </a:t>
                      </a:r>
                    </a:p>
                  </a:txBody>
                  <a:tcPr/>
                </a:tc>
              </a:tr>
              <a:tr h="370840">
                <a:tc>
                  <a:txBody>
                    <a:bodyPr/>
                    <a:lstStyle/>
                    <a:p>
                      <a:r>
                        <a:rPr lang="ru-RU" dirty="0" smtClean="0"/>
                        <a:t>1.1. </a:t>
                      </a:r>
                      <a:endParaRPr lang="ru-RU" dirty="0"/>
                    </a:p>
                  </a:txBody>
                  <a:tcPr/>
                </a:tc>
                <a:tc>
                  <a:txBody>
                    <a:bodyPr/>
                    <a:lstStyle/>
                    <a:p>
                      <a:r>
                        <a:rPr lang="ru-RU" dirty="0" smtClean="0"/>
                        <a:t>Внутренний мир человека и его личностные качества </a:t>
                      </a:r>
                      <a:endParaRPr lang="ru-RU" dirty="0"/>
                    </a:p>
                  </a:txBody>
                  <a:tcPr/>
                </a:tc>
              </a:tr>
              <a:tr h="370840">
                <a:tc>
                  <a:txBody>
                    <a:bodyPr/>
                    <a:lstStyle/>
                    <a:p>
                      <a:r>
                        <a:rPr lang="ru-RU" dirty="0" smtClean="0"/>
                        <a:t>1.2. </a:t>
                      </a:r>
                      <a:endParaRPr lang="ru-RU" dirty="0"/>
                    </a:p>
                  </a:txBody>
                  <a:tcPr/>
                </a:tc>
                <a:tc>
                  <a:txBody>
                    <a:bodyPr/>
                    <a:lstStyle/>
                    <a:p>
                      <a:r>
                        <a:rPr lang="ru-RU" dirty="0" smtClean="0"/>
                        <a:t>Отношение человека к другому человеку (окружению), нравственные идеалы и выбор между добром и злом </a:t>
                      </a:r>
                      <a:endParaRPr lang="ru-RU" dirty="0"/>
                    </a:p>
                  </a:txBody>
                  <a:tcPr/>
                </a:tc>
              </a:tr>
              <a:tr h="370840">
                <a:tc>
                  <a:txBody>
                    <a:bodyPr/>
                    <a:lstStyle/>
                    <a:p>
                      <a:r>
                        <a:rPr lang="ru-RU" dirty="0" smtClean="0"/>
                        <a:t>1.3. </a:t>
                      </a:r>
                      <a:endParaRPr lang="ru-RU" dirty="0"/>
                    </a:p>
                  </a:txBody>
                  <a:tcPr/>
                </a:tc>
                <a:tc>
                  <a:txBody>
                    <a:bodyPr/>
                    <a:lstStyle/>
                    <a:p>
                      <a:r>
                        <a:rPr lang="ru-RU" dirty="0" smtClean="0"/>
                        <a:t>Познание человеком самого себя </a:t>
                      </a:r>
                    </a:p>
                  </a:txBody>
                  <a:tcPr/>
                </a:tc>
              </a:tr>
              <a:tr h="370840">
                <a:tc>
                  <a:txBody>
                    <a:bodyPr/>
                    <a:lstStyle/>
                    <a:p>
                      <a:r>
                        <a:rPr lang="ru-RU" dirty="0" smtClean="0"/>
                        <a:t>1.4. </a:t>
                      </a:r>
                      <a:endParaRPr lang="ru-RU" dirty="0"/>
                    </a:p>
                  </a:txBody>
                  <a:tcPr/>
                </a:tc>
                <a:tc>
                  <a:txBody>
                    <a:bodyPr/>
                    <a:lstStyle/>
                    <a:p>
                      <a:r>
                        <a:rPr lang="ru-RU" dirty="0" smtClean="0"/>
                        <a:t>Свобода человека и ее ограничения </a:t>
                      </a:r>
                    </a:p>
                  </a:txBody>
                  <a:tcPr/>
                </a:tc>
              </a:tr>
              <a:tr h="370840">
                <a:tc>
                  <a:txBody>
                    <a:bodyPr/>
                    <a:lstStyle/>
                    <a:p>
                      <a:r>
                        <a:rPr lang="ru-RU" b="1" dirty="0" smtClean="0"/>
                        <a:t>2</a:t>
                      </a:r>
                      <a:endParaRPr lang="ru-RU" b="1" dirty="0"/>
                    </a:p>
                  </a:txBody>
                  <a:tcPr/>
                </a:tc>
                <a:tc>
                  <a:txBody>
                    <a:bodyPr/>
                    <a:lstStyle/>
                    <a:p>
                      <a:r>
                        <a:rPr lang="ru-RU" b="1" dirty="0" smtClean="0"/>
                        <a:t>Семья, общество, Отечество в жизни человека </a:t>
                      </a:r>
                    </a:p>
                  </a:txBody>
                  <a:tcPr/>
                </a:tc>
              </a:tr>
              <a:tr h="370840">
                <a:tc>
                  <a:txBody>
                    <a:bodyPr/>
                    <a:lstStyle/>
                    <a:p>
                      <a:r>
                        <a:rPr lang="ru-RU" dirty="0" smtClean="0"/>
                        <a:t>2.1.</a:t>
                      </a:r>
                      <a:endParaRPr lang="ru-RU" dirty="0"/>
                    </a:p>
                  </a:txBody>
                  <a:tcPr/>
                </a:tc>
                <a:tc>
                  <a:txBody>
                    <a:bodyPr/>
                    <a:lstStyle/>
                    <a:p>
                      <a:r>
                        <a:rPr lang="ru-RU" dirty="0" smtClean="0"/>
                        <a:t>Семья, род; семейные ценности и традиции </a:t>
                      </a:r>
                    </a:p>
                  </a:txBody>
                  <a:tcPr/>
                </a:tc>
              </a:tr>
              <a:tr h="370840">
                <a:tc>
                  <a:txBody>
                    <a:bodyPr/>
                    <a:lstStyle/>
                    <a:p>
                      <a:r>
                        <a:rPr lang="ru-RU" dirty="0" smtClean="0"/>
                        <a:t>2.2.</a:t>
                      </a:r>
                      <a:endParaRPr lang="ru-RU" dirty="0"/>
                    </a:p>
                  </a:txBody>
                  <a:tcPr/>
                </a:tc>
                <a:tc>
                  <a:txBody>
                    <a:bodyPr/>
                    <a:lstStyle/>
                    <a:p>
                      <a:r>
                        <a:rPr lang="ru-RU" dirty="0" smtClean="0"/>
                        <a:t>Человек и общество </a:t>
                      </a:r>
                    </a:p>
                  </a:txBody>
                  <a:tcPr/>
                </a:tc>
              </a:tr>
              <a:tr h="370840">
                <a:tc>
                  <a:txBody>
                    <a:bodyPr/>
                    <a:lstStyle/>
                    <a:p>
                      <a:r>
                        <a:rPr lang="ru-RU" dirty="0" smtClean="0"/>
                        <a:t>2.3.</a:t>
                      </a:r>
                      <a:endParaRPr lang="ru-RU" dirty="0"/>
                    </a:p>
                  </a:txBody>
                  <a:tcPr/>
                </a:tc>
                <a:tc>
                  <a:txBody>
                    <a:bodyPr/>
                    <a:lstStyle/>
                    <a:p>
                      <a:r>
                        <a:rPr lang="ru-RU" dirty="0" smtClean="0"/>
                        <a:t>Родина, государство, гражданская позиция человека </a:t>
                      </a:r>
                    </a:p>
                  </a:txBody>
                  <a:tcPr/>
                </a:tc>
              </a:tr>
              <a:tr h="370840">
                <a:tc>
                  <a:txBody>
                    <a:bodyPr/>
                    <a:lstStyle/>
                    <a:p>
                      <a:r>
                        <a:rPr lang="ru-RU" b="1" dirty="0" smtClean="0"/>
                        <a:t>3 </a:t>
                      </a:r>
                      <a:endParaRPr lang="ru-RU" b="1" dirty="0"/>
                    </a:p>
                  </a:txBody>
                  <a:tcPr/>
                </a:tc>
                <a:tc>
                  <a:txBody>
                    <a:bodyPr/>
                    <a:lstStyle/>
                    <a:p>
                      <a:r>
                        <a:rPr lang="ru-RU" b="1" dirty="0" smtClean="0"/>
                        <a:t>Природа и культура в жизни человека </a:t>
                      </a:r>
                    </a:p>
                  </a:txBody>
                  <a:tcPr/>
                </a:tc>
              </a:tr>
              <a:tr h="370840">
                <a:tc>
                  <a:txBody>
                    <a:bodyPr/>
                    <a:lstStyle/>
                    <a:p>
                      <a:r>
                        <a:rPr lang="ru-RU" dirty="0" smtClean="0"/>
                        <a:t>3.1.</a:t>
                      </a:r>
                      <a:endParaRPr lang="ru-RU" dirty="0"/>
                    </a:p>
                  </a:txBody>
                  <a:tcPr/>
                </a:tc>
                <a:tc>
                  <a:txBody>
                    <a:bodyPr/>
                    <a:lstStyle/>
                    <a:p>
                      <a:r>
                        <a:rPr lang="ru-RU" dirty="0" smtClean="0"/>
                        <a:t>Природа и человек </a:t>
                      </a:r>
                    </a:p>
                  </a:txBody>
                  <a:tcPr/>
                </a:tc>
              </a:tr>
              <a:tr h="370840">
                <a:tc>
                  <a:txBody>
                    <a:bodyPr/>
                    <a:lstStyle/>
                    <a:p>
                      <a:r>
                        <a:rPr lang="ru-RU" dirty="0" smtClean="0"/>
                        <a:t>3.2.</a:t>
                      </a:r>
                      <a:endParaRPr lang="ru-RU" dirty="0"/>
                    </a:p>
                  </a:txBody>
                  <a:tcPr/>
                </a:tc>
                <a:tc>
                  <a:txBody>
                    <a:bodyPr/>
                    <a:lstStyle/>
                    <a:p>
                      <a:r>
                        <a:rPr lang="ru-RU" dirty="0" smtClean="0"/>
                        <a:t>Наука и человек </a:t>
                      </a:r>
                    </a:p>
                  </a:txBody>
                  <a:tcPr/>
                </a:tc>
              </a:tr>
              <a:tr h="370840">
                <a:tc>
                  <a:txBody>
                    <a:bodyPr/>
                    <a:lstStyle/>
                    <a:p>
                      <a:r>
                        <a:rPr lang="ru-RU" dirty="0" smtClean="0"/>
                        <a:t>3.3.</a:t>
                      </a:r>
                      <a:endParaRPr lang="ru-RU" dirty="0"/>
                    </a:p>
                  </a:txBody>
                  <a:tcPr/>
                </a:tc>
                <a:tc>
                  <a:txBody>
                    <a:bodyPr/>
                    <a:lstStyle/>
                    <a:p>
                      <a:r>
                        <a:rPr lang="ru-RU" dirty="0" smtClean="0"/>
                        <a:t>Искусство и человек </a:t>
                      </a:r>
                    </a:p>
                  </a:txBody>
                  <a:tcPr/>
                </a:tc>
              </a:tr>
              <a:tr h="370840">
                <a:tc>
                  <a:txBody>
                    <a:bodyPr/>
                    <a:lstStyle/>
                    <a:p>
                      <a:r>
                        <a:rPr lang="ru-RU" dirty="0" smtClean="0"/>
                        <a:t>3.4.</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Язык и языковая личность </a:t>
                      </a:r>
                    </a:p>
                  </a:txBody>
                  <a:tcPr/>
                </a:tc>
              </a:tr>
            </a:tbl>
          </a:graphicData>
        </a:graphic>
      </p:graphicFrame>
    </p:spTree>
    <p:extLst>
      <p:ext uri="{BB962C8B-B14F-4D97-AF65-F5344CB8AC3E}">
        <p14:creationId xmlns:p14="http://schemas.microsoft.com/office/powerpoint/2010/main" val="3283651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Комментарии к разделам закрытого </a:t>
            </a:r>
            <a:r>
              <a:rPr lang="ru-RU" dirty="0" smtClean="0"/>
              <a:t/>
            </a:r>
            <a:br>
              <a:rPr lang="ru-RU" dirty="0" smtClean="0"/>
            </a:br>
            <a:r>
              <a:rPr lang="ru-RU" dirty="0" smtClean="0"/>
              <a:t>банка </a:t>
            </a:r>
            <a:r>
              <a:rPr lang="ru-RU" dirty="0"/>
              <a:t>тем итогового сочинения </a:t>
            </a:r>
          </a:p>
        </p:txBody>
      </p:sp>
      <p:sp>
        <p:nvSpPr>
          <p:cNvPr id="3" name="Объект 2"/>
          <p:cNvSpPr>
            <a:spLocks noGrp="1"/>
          </p:cNvSpPr>
          <p:nvPr>
            <p:ph idx="1"/>
          </p:nvPr>
        </p:nvSpPr>
        <p:spPr/>
        <p:txBody>
          <a:bodyPr>
            <a:normAutofit fontScale="85000" lnSpcReduction="20000"/>
          </a:bodyPr>
          <a:lstStyle/>
          <a:p>
            <a:pPr marL="0" indent="0">
              <a:buNone/>
            </a:pPr>
            <a:r>
              <a:rPr lang="ru-RU" b="1" dirty="0" smtClean="0"/>
              <a:t>Раздел </a:t>
            </a:r>
            <a:r>
              <a:rPr lang="ru-RU" b="1" dirty="0"/>
              <a:t>1. Духовно-нравственные ориентиры в жизни человека </a:t>
            </a:r>
            <a:endParaRPr lang="ru-RU" b="1" dirty="0" smtClean="0"/>
          </a:p>
          <a:p>
            <a:pPr marL="0" indent="0">
              <a:buNone/>
            </a:pPr>
            <a:r>
              <a:rPr lang="ru-RU" dirty="0" smtClean="0"/>
              <a:t>Темы </a:t>
            </a:r>
            <a:r>
              <a:rPr lang="ru-RU" dirty="0"/>
              <a:t>раздела: </a:t>
            </a:r>
          </a:p>
          <a:p>
            <a:r>
              <a:rPr lang="ru-RU" dirty="0" smtClean="0"/>
              <a:t>связаны </a:t>
            </a:r>
            <a:r>
              <a:rPr lang="ru-RU" dirty="0"/>
              <a:t>с вопросами, которые человек задаёт себе сам, в том числе в ситуации нравственного выбора; </a:t>
            </a:r>
            <a:endParaRPr lang="ru-RU" dirty="0" smtClean="0"/>
          </a:p>
          <a:p>
            <a:r>
              <a:rPr lang="ru-RU" dirty="0" smtClean="0"/>
              <a:t>нацеливают </a:t>
            </a:r>
            <a:r>
              <a:rPr lang="ru-RU" dirty="0"/>
              <a:t>на рассуждение о нравственных идеалах и моральных нормах, сиюминутном и вечном, добре и зле, о свободе и ответственности; </a:t>
            </a:r>
          </a:p>
          <a:p>
            <a:r>
              <a:rPr lang="ru-RU" dirty="0" smtClean="0"/>
              <a:t>касаются </a:t>
            </a:r>
            <a:r>
              <a:rPr lang="ru-RU" dirty="0"/>
              <a:t>размышлений о смысле жизни, гуманном и антигуманном поступках, их мотивах, причинах внутреннего разлада и об угрызениях совести; </a:t>
            </a:r>
          </a:p>
          <a:p>
            <a:r>
              <a:rPr lang="ru-RU" dirty="0" smtClean="0"/>
              <a:t>позволяют </a:t>
            </a:r>
            <a:r>
              <a:rPr lang="ru-RU" dirty="0"/>
              <a:t>задуматься об образе жизни человека, о выборе им жизненного пути, значимой цели и средствах её достижения, любви и </a:t>
            </a:r>
            <a:r>
              <a:rPr lang="ru-RU" dirty="0" smtClean="0"/>
              <a:t>дружбе;</a:t>
            </a:r>
          </a:p>
          <a:p>
            <a:r>
              <a:rPr lang="ru-RU" dirty="0" smtClean="0"/>
              <a:t>побуждают </a:t>
            </a:r>
            <a:r>
              <a:rPr lang="ru-RU" dirty="0"/>
              <a:t>к самоанализу, осмыслению опыта других людей (или поступков литературных героев), стремящихся понять себя.</a:t>
            </a:r>
          </a:p>
        </p:txBody>
      </p:sp>
    </p:spTree>
    <p:extLst>
      <p:ext uri="{BB962C8B-B14F-4D97-AF65-F5344CB8AC3E}">
        <p14:creationId xmlns:p14="http://schemas.microsoft.com/office/powerpoint/2010/main" val="1968036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Комментарии к разделам закрытого </a:t>
            </a:r>
            <a:br>
              <a:rPr lang="ru-RU" dirty="0"/>
            </a:br>
            <a:r>
              <a:rPr lang="ru-RU" dirty="0"/>
              <a:t>банка тем итогового сочинения </a:t>
            </a:r>
          </a:p>
        </p:txBody>
      </p:sp>
      <p:sp>
        <p:nvSpPr>
          <p:cNvPr id="3" name="Объект 2"/>
          <p:cNvSpPr>
            <a:spLocks noGrp="1"/>
          </p:cNvSpPr>
          <p:nvPr>
            <p:ph idx="1"/>
          </p:nvPr>
        </p:nvSpPr>
        <p:spPr/>
        <p:txBody>
          <a:bodyPr>
            <a:normAutofit fontScale="77500" lnSpcReduction="20000"/>
          </a:bodyPr>
          <a:lstStyle/>
          <a:p>
            <a:pPr marL="0" indent="0">
              <a:buNone/>
            </a:pPr>
            <a:r>
              <a:rPr lang="ru-RU" b="1" dirty="0"/>
              <a:t>Раздел 2. Семья, общество, Отечество в жизни человека </a:t>
            </a:r>
            <a:endParaRPr lang="ru-RU" b="1" dirty="0" smtClean="0"/>
          </a:p>
          <a:p>
            <a:pPr marL="0" indent="0">
              <a:buNone/>
            </a:pPr>
            <a:r>
              <a:rPr lang="ru-RU" dirty="0" smtClean="0"/>
              <a:t>Темы </a:t>
            </a:r>
            <a:r>
              <a:rPr lang="ru-RU" dirty="0"/>
              <a:t>раздела: </a:t>
            </a:r>
          </a:p>
          <a:p>
            <a:r>
              <a:rPr lang="ru-RU" dirty="0" smtClean="0"/>
              <a:t>связаны </a:t>
            </a:r>
            <a:r>
              <a:rPr lang="ru-RU" dirty="0"/>
              <a:t>со взглядом на человека как представителя семьи, социума, народа, поколения, эпохи; </a:t>
            </a:r>
          </a:p>
          <a:p>
            <a:r>
              <a:rPr lang="ru-RU" dirty="0" smtClean="0"/>
              <a:t>нацеливают </a:t>
            </a:r>
            <a:r>
              <a:rPr lang="ru-RU" dirty="0"/>
              <a:t>на размышление о семейных и общественных ценностях, традициях и обычаях, межличностных отношениях и влиянии среды на человека; </a:t>
            </a:r>
          </a:p>
          <a:p>
            <a:r>
              <a:rPr lang="ru-RU" dirty="0" smtClean="0"/>
              <a:t>касаются </a:t>
            </a:r>
            <a:r>
              <a:rPr lang="ru-RU" dirty="0"/>
              <a:t>вопросов исторического времени, гражданских идеалов, важности сохранения исторической памяти, роли личности в истории; </a:t>
            </a:r>
          </a:p>
          <a:p>
            <a:r>
              <a:rPr lang="ru-RU" dirty="0" smtClean="0"/>
              <a:t>позволяют </a:t>
            </a:r>
            <a:r>
              <a:rPr lang="ru-RU" dirty="0"/>
              <a:t>задуматься о славе и бесславии, личном и общественном, своем вкладе в общественный прогресс; </a:t>
            </a:r>
          </a:p>
          <a:p>
            <a:r>
              <a:rPr lang="ru-RU" dirty="0" smtClean="0"/>
              <a:t>побуждают </a:t>
            </a:r>
            <a:r>
              <a:rPr lang="ru-RU" dirty="0"/>
              <a:t>рассуждать об образовании и о воспитании, споре поколений и об общественном благополучии, о народном подвиге и направлениях развития общества.</a:t>
            </a:r>
          </a:p>
        </p:txBody>
      </p:sp>
    </p:spTree>
    <p:extLst>
      <p:ext uri="{BB962C8B-B14F-4D97-AF65-F5344CB8AC3E}">
        <p14:creationId xmlns:p14="http://schemas.microsoft.com/office/powerpoint/2010/main" val="91080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193709"/>
          </a:xfrm>
        </p:spPr>
        <p:txBody>
          <a:bodyPr>
            <a:normAutofit fontScale="90000"/>
          </a:bodyPr>
          <a:lstStyle/>
          <a:p>
            <a:pPr algn="ctr"/>
            <a:r>
              <a:rPr lang="ru-RU" dirty="0"/>
              <a:t>Комментарии к разделам закрытого </a:t>
            </a:r>
            <a:br>
              <a:rPr lang="ru-RU" dirty="0"/>
            </a:br>
            <a:r>
              <a:rPr lang="ru-RU" dirty="0"/>
              <a:t>банка тем итогового сочинения </a:t>
            </a:r>
          </a:p>
        </p:txBody>
      </p:sp>
      <p:sp>
        <p:nvSpPr>
          <p:cNvPr id="3" name="Объект 2"/>
          <p:cNvSpPr>
            <a:spLocks noGrp="1"/>
          </p:cNvSpPr>
          <p:nvPr>
            <p:ph idx="1"/>
          </p:nvPr>
        </p:nvSpPr>
        <p:spPr>
          <a:xfrm>
            <a:off x="592183" y="1825624"/>
            <a:ext cx="10761617" cy="4845141"/>
          </a:xfrm>
        </p:spPr>
        <p:txBody>
          <a:bodyPr>
            <a:normAutofit fontScale="77500" lnSpcReduction="20000"/>
          </a:bodyPr>
          <a:lstStyle/>
          <a:p>
            <a:pPr marL="0" indent="0">
              <a:buNone/>
            </a:pPr>
            <a:r>
              <a:rPr lang="ru-RU" b="1" dirty="0"/>
              <a:t>Раздел 3. Природа и культура в жизни человека </a:t>
            </a:r>
            <a:endParaRPr lang="ru-RU" b="1" dirty="0" smtClean="0"/>
          </a:p>
          <a:p>
            <a:pPr marL="0" indent="0">
              <a:buNone/>
            </a:pPr>
            <a:r>
              <a:rPr lang="ru-RU" dirty="0"/>
              <a:t>Т</a:t>
            </a:r>
            <a:r>
              <a:rPr lang="ru-RU" dirty="0" smtClean="0"/>
              <a:t>емы </a:t>
            </a:r>
            <a:r>
              <a:rPr lang="ru-RU" dirty="0"/>
              <a:t>раздела: </a:t>
            </a:r>
          </a:p>
          <a:p>
            <a:r>
              <a:rPr lang="ru-RU" dirty="0" smtClean="0"/>
              <a:t>связаны </a:t>
            </a:r>
            <a:r>
              <a:rPr lang="ru-RU" dirty="0"/>
              <a:t>с философскими, социальными, этическими, эстетическими проблемами, вопросами экологии; </a:t>
            </a:r>
          </a:p>
          <a:p>
            <a:r>
              <a:rPr lang="ru-RU" dirty="0" smtClean="0"/>
              <a:t>нацеливают </a:t>
            </a:r>
            <a:r>
              <a:rPr lang="ru-RU" dirty="0"/>
              <a:t>на рассуждение об искусстве и науке, о феномене таланта, ценности художественного творчества и научного поиска, о собственных предпочтениях или интересах в области искусства и науки, о языке (в том числе родном) и языковой культуре; </a:t>
            </a:r>
          </a:p>
          <a:p>
            <a:r>
              <a:rPr lang="ru-RU" dirty="0" smtClean="0"/>
              <a:t>касаются </a:t>
            </a:r>
            <a:r>
              <a:rPr lang="ru-RU" dirty="0"/>
              <a:t>миссии художника и ответственности человека науки, значения великих творений искусства и научных открытий (в том числе в связи с юбилейными датами); </a:t>
            </a:r>
          </a:p>
          <a:p>
            <a:r>
              <a:rPr lang="ru-RU" dirty="0" smtClean="0"/>
              <a:t>позволяют </a:t>
            </a:r>
            <a:r>
              <a:rPr lang="ru-RU" dirty="0"/>
              <a:t>осмысливать роль культуры в жизни человека, связь языка с историей страны, важность бережного отношения к языку, важность исторической памяти, сохранения традиционных ценностей; </a:t>
            </a:r>
          </a:p>
          <a:p>
            <a:r>
              <a:rPr lang="ru-RU" dirty="0" smtClean="0"/>
              <a:t>побуждают </a:t>
            </a:r>
            <a:r>
              <a:rPr lang="ru-RU" dirty="0"/>
              <a:t>задуматься о взаимодействии человека и природы, направлениях развития культуры, влиянии искусства и новых технологий на человека.</a:t>
            </a:r>
          </a:p>
        </p:txBody>
      </p:sp>
    </p:spTree>
    <p:extLst>
      <p:ext uri="{BB962C8B-B14F-4D97-AF65-F5344CB8AC3E}">
        <p14:creationId xmlns:p14="http://schemas.microsoft.com/office/powerpoint/2010/main" val="102973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Примеры тем</a:t>
            </a:r>
            <a:endParaRPr lang="ru-RU" dirty="0"/>
          </a:p>
        </p:txBody>
      </p:sp>
      <p:pic>
        <p:nvPicPr>
          <p:cNvPr id="4" name="Объект 3"/>
          <p:cNvPicPr>
            <a:picLocks noGrp="1" noChangeAspect="1"/>
          </p:cNvPicPr>
          <p:nvPr>
            <p:ph idx="1"/>
          </p:nvPr>
        </p:nvPicPr>
        <p:blipFill>
          <a:blip r:embed="rId2"/>
          <a:stretch>
            <a:fillRect/>
          </a:stretch>
        </p:blipFill>
        <p:spPr>
          <a:xfrm>
            <a:off x="127264" y="1811382"/>
            <a:ext cx="11124965" cy="3692435"/>
          </a:xfrm>
          <a:prstGeom prst="rect">
            <a:avLst/>
          </a:prstGeom>
        </p:spPr>
      </p:pic>
    </p:spTree>
    <p:extLst>
      <p:ext uri="{BB962C8B-B14F-4D97-AF65-F5344CB8AC3E}">
        <p14:creationId xmlns:p14="http://schemas.microsoft.com/office/powerpoint/2010/main" val="1774114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Порядок проведения итогового сочинения</a:t>
            </a:r>
            <a:endParaRPr lang="ru-RU" dirty="0"/>
          </a:p>
        </p:txBody>
      </p:sp>
      <p:sp>
        <p:nvSpPr>
          <p:cNvPr id="3" name="Объект 2"/>
          <p:cNvSpPr>
            <a:spLocks noGrp="1"/>
          </p:cNvSpPr>
          <p:nvPr>
            <p:ph idx="1"/>
          </p:nvPr>
        </p:nvSpPr>
        <p:spPr>
          <a:xfrm>
            <a:off x="838200" y="1532709"/>
            <a:ext cx="10515600" cy="4644254"/>
          </a:xfrm>
        </p:spPr>
        <p:txBody>
          <a:bodyPr>
            <a:normAutofit/>
          </a:bodyPr>
          <a:lstStyle/>
          <a:p>
            <a:pPr marL="514350" indent="-514350">
              <a:buFont typeface="+mj-lt"/>
              <a:buAutoNum type="arabicPeriod"/>
            </a:pPr>
            <a:r>
              <a:rPr lang="ru-RU" dirty="0"/>
              <a:t>Места проведения итогового сочинения (</a:t>
            </a:r>
            <a:r>
              <a:rPr lang="ru-RU" dirty="0" smtClean="0"/>
              <a:t>изложения):</a:t>
            </a:r>
          </a:p>
          <a:p>
            <a:pPr algn="just">
              <a:buFont typeface="Wingdings" panose="05000000000000000000" pitchFamily="2" charset="2"/>
              <a:buChar char="Ø"/>
            </a:pPr>
            <a:r>
              <a:rPr lang="ru-RU" dirty="0" smtClean="0"/>
              <a:t>итоговое </a:t>
            </a:r>
            <a:r>
              <a:rPr lang="ru-RU" dirty="0"/>
              <a:t>сочинение (изложение) проводится в образовательных организациях, в которых обучающиеся осваивают образовательные программы среднего общего </a:t>
            </a:r>
            <a:r>
              <a:rPr lang="ru-RU" dirty="0" smtClean="0"/>
              <a:t>образования.</a:t>
            </a:r>
          </a:p>
          <a:p>
            <a:pPr marL="0" indent="0">
              <a:buNone/>
            </a:pPr>
            <a:r>
              <a:rPr lang="ru-RU" dirty="0"/>
              <a:t>2. Лица, привлекаемые к проведению и проверке итогового сочинения (изложения</a:t>
            </a:r>
            <a:r>
              <a:rPr lang="ru-RU" dirty="0" smtClean="0"/>
              <a:t>):</a:t>
            </a:r>
          </a:p>
          <a:p>
            <a:pPr>
              <a:buFont typeface="Wingdings" panose="05000000000000000000" pitchFamily="2" charset="2"/>
              <a:buChar char="Ø"/>
            </a:pPr>
            <a:r>
              <a:rPr lang="ru-RU" dirty="0"/>
              <a:t>члены комиссии по проведению итогового сочинения (изложения</a:t>
            </a:r>
            <a:r>
              <a:rPr lang="ru-RU" dirty="0" smtClean="0"/>
              <a:t>),</a:t>
            </a:r>
          </a:p>
          <a:p>
            <a:pPr>
              <a:buFont typeface="Wingdings" panose="05000000000000000000" pitchFamily="2" charset="2"/>
              <a:buChar char="Ø"/>
            </a:pPr>
            <a:r>
              <a:rPr lang="ru-RU" dirty="0" smtClean="0"/>
              <a:t>медицинские работники;</a:t>
            </a:r>
          </a:p>
          <a:p>
            <a:pPr>
              <a:buFont typeface="Wingdings" panose="05000000000000000000" pitchFamily="2" charset="2"/>
              <a:buChar char="Ø"/>
            </a:pPr>
            <a:r>
              <a:rPr lang="ru-RU" dirty="0" smtClean="0"/>
              <a:t>члены </a:t>
            </a:r>
            <a:r>
              <a:rPr lang="ru-RU" dirty="0"/>
              <a:t>комиссии по проверке итогового сочинения (изложения).</a:t>
            </a:r>
            <a:endParaRPr lang="ru-RU" dirty="0" smtClean="0"/>
          </a:p>
        </p:txBody>
      </p:sp>
    </p:spTree>
    <p:extLst>
      <p:ext uri="{BB962C8B-B14F-4D97-AF65-F5344CB8AC3E}">
        <p14:creationId xmlns:p14="http://schemas.microsoft.com/office/powerpoint/2010/main" val="340305906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2718</Words>
  <Application>Microsoft Office PowerPoint</Application>
  <PresentationFormat>Широкоэкранный</PresentationFormat>
  <Paragraphs>184</Paragraphs>
  <Slides>35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35</vt:i4>
      </vt:variant>
    </vt:vector>
  </HeadingPairs>
  <TitlesOfParts>
    <vt:vector size="42" baseType="lpstr">
      <vt:lpstr>Arial</vt:lpstr>
      <vt:lpstr>Arial Narrow</vt:lpstr>
      <vt:lpstr>Calibri</vt:lpstr>
      <vt:lpstr>Calibri Light</vt:lpstr>
      <vt:lpstr>Times New Roman</vt:lpstr>
      <vt:lpstr>Wingdings</vt:lpstr>
      <vt:lpstr>Тема Office</vt:lpstr>
      <vt:lpstr>Подготовка к итоговому сочинению в 2023-2024 учебном году</vt:lpstr>
      <vt:lpstr>Нормативные документы</vt:lpstr>
      <vt:lpstr>Сроки проведения итогового сочинения</vt:lpstr>
      <vt:lpstr>Структура закрытого банка тем итогового сочинения </vt:lpstr>
      <vt:lpstr>Комментарии к разделам закрытого  банка тем итогового сочинения </vt:lpstr>
      <vt:lpstr>Комментарии к разделам закрытого  банка тем итогового сочинения </vt:lpstr>
      <vt:lpstr>Комментарии к разделам закрытого  банка тем итогового сочинения </vt:lpstr>
      <vt:lpstr>Примеры тем</vt:lpstr>
      <vt:lpstr>Порядок проведения итогового сочинения</vt:lpstr>
      <vt:lpstr>Повторный допуск к написанию  итогового сочинения (изложения) </vt:lpstr>
      <vt:lpstr>В день проведения итогового сочинения (изложения) </vt:lpstr>
      <vt:lpstr>В день проведения итогового сочинения (изложения) </vt:lpstr>
      <vt:lpstr>В день проведения итогового сочинения (изложения) </vt:lpstr>
      <vt:lpstr>Проведение итогового сочинения (изложения)</vt:lpstr>
      <vt:lpstr>Презентация PowerPoint</vt:lpstr>
      <vt:lpstr>Выдержка из инструктажа для участников ИС</vt:lpstr>
      <vt:lpstr>Презентация PowerPoint</vt:lpstr>
      <vt:lpstr>Презентация PowerPoint</vt:lpstr>
      <vt:lpstr>Заполнение бланка регистрации участника</vt:lpstr>
      <vt:lpstr>Заполнение бланка регистрации участника</vt:lpstr>
      <vt:lpstr>Презентация PowerPoint</vt:lpstr>
      <vt:lpstr>Презентация PowerPoint</vt:lpstr>
      <vt:lpstr>Презентация PowerPoint</vt:lpstr>
      <vt:lpstr>Презентация PowerPoint</vt:lpstr>
      <vt:lpstr>Заполнение бланков записи </vt:lpstr>
      <vt:lpstr>Презентация PowerPoint</vt:lpstr>
      <vt:lpstr>Презентация PowerPoint</vt:lpstr>
      <vt:lpstr>Досрочное завершение</vt:lpstr>
      <vt:lpstr>Критерии оценивания</vt:lpstr>
      <vt:lpstr>Критерии оценивания</vt:lpstr>
      <vt:lpstr>Критерии оценивания</vt:lpstr>
      <vt:lpstr>Критерии оценивания</vt:lpstr>
      <vt:lpstr>Критерии оценивания</vt:lpstr>
      <vt:lpstr>Критерии оценивания</vt:lpstr>
      <vt:lpstr>Обработка материалов ИС -11</vt:lpstr>
    </vt:vector>
  </TitlesOfParts>
  <Company>HP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Подготовка к итоговому сочинению</dc:title>
  <dc:creator>sc15</dc:creator>
  <cp:lastModifiedBy>Елена Станиславовна Малышева</cp:lastModifiedBy>
  <cp:revision>23</cp:revision>
  <dcterms:created xsi:type="dcterms:W3CDTF">2021-10-22T03:13:25Z</dcterms:created>
  <dcterms:modified xsi:type="dcterms:W3CDTF">2023-10-18T07:03:34Z</dcterms:modified>
</cp:coreProperties>
</file>