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5" r:id="rId4"/>
    <p:sldId id="259" r:id="rId5"/>
    <p:sldId id="260" r:id="rId6"/>
    <p:sldId id="261" r:id="rId7"/>
    <p:sldId id="262" r:id="rId8"/>
    <p:sldId id="263" r:id="rId9"/>
    <p:sldId id="264" r:id="rId10"/>
    <p:sldId id="266" r:id="rId11"/>
    <p:sldId id="267" r:id="rId12"/>
    <p:sldId id="268" r:id="rId13"/>
    <p:sldId id="270" r:id="rId14"/>
    <p:sldId id="271" r:id="rId15"/>
    <p:sldId id="273" r:id="rId16"/>
    <p:sldId id="277" r:id="rId17"/>
    <p:sldId id="280" r:id="rId18"/>
    <p:sldId id="281" r:id="rId19"/>
    <p:sldId id="282" r:id="rId20"/>
    <p:sldId id="283" r:id="rId21"/>
    <p:sldId id="284" r:id="rId22"/>
    <p:sldId id="288" r:id="rId23"/>
    <p:sldId id="287" r:id="rId24"/>
    <p:sldId id="289" r:id="rId25"/>
    <p:sldId id="290" r:id="rId26"/>
    <p:sldId id="265"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8960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199542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313106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D83101-BAAD-4764-9D6C-1DCE1C605AC9}"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58582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D83101-BAAD-4764-9D6C-1DCE1C605AC9}"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82944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D83101-BAAD-4764-9D6C-1DCE1C605AC9}" type="datetimeFigureOut">
              <a:rPr lang="ru-RU" smtClean="0"/>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50129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D83101-BAAD-4764-9D6C-1DCE1C605AC9}" type="datetimeFigureOut">
              <a:rPr lang="ru-RU" smtClean="0"/>
              <a:t>20.11.2024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134238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D83101-BAAD-4764-9D6C-1DCE1C605AC9}" type="datetimeFigureOut">
              <a:rPr lang="ru-RU" smtClean="0"/>
              <a:t>20.11.2024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344149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D83101-BAAD-4764-9D6C-1DCE1C605AC9}" type="datetimeFigureOut">
              <a:rPr lang="ru-RU" smtClean="0"/>
              <a:t>20.11.2024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53636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D83101-BAAD-4764-9D6C-1DCE1C605AC9}" type="datetimeFigureOut">
              <a:rPr lang="ru-RU" smtClean="0"/>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63833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D83101-BAAD-4764-9D6C-1DCE1C605AC9}" type="datetimeFigureOut">
              <a:rPr lang="ru-RU" smtClean="0"/>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C074C6-2469-4447-854C-DC5949C1EAEA}" type="slidenum">
              <a:rPr lang="ru-RU" smtClean="0"/>
              <a:t>‹#›</a:t>
            </a:fld>
            <a:endParaRPr lang="ru-RU"/>
          </a:p>
        </p:txBody>
      </p:sp>
    </p:spTree>
    <p:extLst>
      <p:ext uri="{BB962C8B-B14F-4D97-AF65-F5344CB8AC3E}">
        <p14:creationId xmlns:p14="http://schemas.microsoft.com/office/powerpoint/2010/main" val="215411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83101-BAAD-4764-9D6C-1DCE1C605AC9}" type="datetimeFigureOut">
              <a:rPr lang="ru-RU" smtClean="0"/>
              <a:t>20.11.2024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074C6-2469-4447-854C-DC5949C1EAEA}" type="slidenum">
              <a:rPr lang="ru-RU" smtClean="0"/>
              <a:t>‹#›</a:t>
            </a:fld>
            <a:endParaRPr lang="ru-RU"/>
          </a:p>
        </p:txBody>
      </p:sp>
    </p:spTree>
    <p:extLst>
      <p:ext uri="{BB962C8B-B14F-4D97-AF65-F5344CB8AC3E}">
        <p14:creationId xmlns:p14="http://schemas.microsoft.com/office/powerpoint/2010/main" val="196831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vk.com/rosobrnadzor" TargetMode="External"/><Relationship Id="rId2" Type="http://schemas.openxmlformats.org/officeDocument/2006/relationships/hyperlink" Target="https://www.youtube.com/channel/UCxuyupc2NXo3U_DHyZ0Ixe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Подготовка к итоговому сочинению</a:t>
            </a:r>
            <a:endParaRPr lang="ru-RU" dirty="0"/>
          </a:p>
        </p:txBody>
      </p:sp>
    </p:spTree>
    <p:extLst>
      <p:ext uri="{BB962C8B-B14F-4D97-AF65-F5344CB8AC3E}">
        <p14:creationId xmlns:p14="http://schemas.microsoft.com/office/powerpoint/2010/main" val="42518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Проведение итогового сочинения (изложения)</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Продолжительность написания итогового сочинения (изложения) составляет 3 часа 55 минут (235 минут). </a:t>
            </a:r>
          </a:p>
          <a:p>
            <a:pPr marL="0" indent="0">
              <a:buNone/>
            </a:pPr>
            <a:endParaRPr lang="ru-RU" dirty="0" smtClean="0"/>
          </a:p>
          <a:p>
            <a:r>
              <a:rPr lang="ru-RU" dirty="0" smtClean="0"/>
              <a:t>В продолжительность написания итогового сочинения (изложения) не включается время, выделенное на подготовительные мероприятия (инструктаж) участников итогового сочинения (изложения), заполнение ими регистрационных полей бланков и др.). </a:t>
            </a:r>
          </a:p>
          <a:p>
            <a:r>
              <a:rPr lang="ru-RU" dirty="0" smtClean="0"/>
              <a:t>Итоговое сочинение (изложение) начинается в 10.00 по местному времени. </a:t>
            </a:r>
          </a:p>
          <a:p>
            <a:endParaRPr lang="ru-RU" dirty="0" smtClean="0"/>
          </a:p>
          <a:p>
            <a:r>
              <a:rPr lang="ru-RU" dirty="0" smtClean="0"/>
              <a:t>Если участник итогового сочинения (изложения) опоздал, он допускается к написанию итогового сочинения (изложения), при этом время окончания написания итогового сочинения (изложения) не продлевается. </a:t>
            </a:r>
          </a:p>
          <a:p>
            <a:r>
              <a:rPr lang="ru-RU" dirty="0" smtClean="0"/>
              <a:t>Повторный общий инструктаж для опоздавших участников не проводится. </a:t>
            </a:r>
          </a:p>
          <a:p>
            <a:pPr marL="0" indent="0" algn="ctr">
              <a:buNone/>
            </a:pPr>
            <a:endParaRPr lang="ru-RU" dirty="0"/>
          </a:p>
        </p:txBody>
      </p:sp>
    </p:spTree>
    <p:extLst>
      <p:ext uri="{BB962C8B-B14F-4D97-AF65-F5344CB8AC3E}">
        <p14:creationId xmlns:p14="http://schemas.microsoft.com/office/powerpoint/2010/main" val="68448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Вход участников итогового сочинения (изложения) в места проведения итогового сочинения (изложения) начинается с 09.00 по местному времени. </a:t>
            </a:r>
          </a:p>
          <a:p>
            <a:r>
              <a:rPr lang="ru-RU" dirty="0" smtClean="0"/>
              <a:t>Участники итогового сочинения (изложения) рассаживаются за рабочие столы в учебном кабинете в произвольном порядке (по одному человеку за рабочий стол). </a:t>
            </a:r>
          </a:p>
          <a:p>
            <a:r>
              <a:rPr lang="ru-RU" dirty="0" smtClean="0"/>
              <a:t>Во время проведения итогового сочинения (изложения) в учебном кабинете должны присутствовать не менее двух членов комиссии по проведению итогового сочинения (изложения) </a:t>
            </a:r>
          </a:p>
          <a:p>
            <a:endParaRPr lang="ru-RU" dirty="0"/>
          </a:p>
        </p:txBody>
      </p:sp>
    </p:spTree>
    <p:extLst>
      <p:ext uri="{BB962C8B-B14F-4D97-AF65-F5344CB8AC3E}">
        <p14:creationId xmlns:p14="http://schemas.microsoft.com/office/powerpoint/2010/main" val="193469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Члены комиссии по проведению итогового сочинения (изложения) – организаторы в аудитории,  выдают участникам итогового сочинения (изложения) бланки регистрации, бланки записи, листы бумаги для черновиков, орфографические словари (орфографические и толковые словари для участников итогового изложения), инструкции для участников итогового сочинения (изложения)</a:t>
            </a:r>
          </a:p>
          <a:p>
            <a:pPr algn="just"/>
            <a:endParaRPr lang="ru-RU" dirty="0"/>
          </a:p>
        </p:txBody>
      </p:sp>
    </p:spTree>
    <p:extLst>
      <p:ext uri="{BB962C8B-B14F-4D97-AF65-F5344CB8AC3E}">
        <p14:creationId xmlns:p14="http://schemas.microsoft.com/office/powerpoint/2010/main" val="27389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По указанию членов комиссии по проведению итогового сочинения (изложения) участники итогового сочинения (изложения) заполняют регистрационные поля бланков, указывают номер темы итогового сочинения (текста для итогового изложения). В бланке записи участники итогового сочинения (изложения) переписывают название выбранной ими темы сочинения (текста для итогового изложения). </a:t>
            </a:r>
          </a:p>
          <a:p>
            <a:pPr algn="just"/>
            <a:endParaRPr lang="ru-RU" dirty="0"/>
          </a:p>
        </p:txBody>
      </p:sp>
    </p:spTree>
    <p:extLst>
      <p:ext uri="{BB962C8B-B14F-4D97-AF65-F5344CB8AC3E}">
        <p14:creationId xmlns:p14="http://schemas.microsoft.com/office/powerpoint/2010/main" val="83030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52560"/>
          </a:xfrm>
        </p:spPr>
        <p:txBody>
          <a:bodyPr>
            <a:normAutofit fontScale="90000"/>
          </a:bodyPr>
          <a:lstStyle/>
          <a:p>
            <a:pPr algn="ctr"/>
            <a:r>
              <a:rPr lang="ru-RU" b="1" dirty="0" smtClean="0"/>
              <a:t>Заполнение бланка регистрации участника</a:t>
            </a:r>
            <a:endParaRPr lang="ru-RU" b="1" dirty="0"/>
          </a:p>
        </p:txBody>
      </p:sp>
      <p:sp>
        <p:nvSpPr>
          <p:cNvPr id="3" name="Объект 2"/>
          <p:cNvSpPr>
            <a:spLocks noGrp="1"/>
          </p:cNvSpPr>
          <p:nvPr>
            <p:ph idx="1"/>
          </p:nvPr>
        </p:nvSpPr>
        <p:spPr>
          <a:xfrm>
            <a:off x="715108" y="896816"/>
            <a:ext cx="10515600" cy="5222630"/>
          </a:xfrm>
        </p:spPr>
        <p:txBody>
          <a:bodyPr>
            <a:normAutofit fontScale="85000" lnSpcReduction="10000"/>
          </a:bodyPr>
          <a:lstStyle/>
          <a:p>
            <a:r>
              <a:rPr lang="ru-RU" dirty="0"/>
              <a:t>Все бланки сочинения (изложения) заполняются </a:t>
            </a:r>
            <a:r>
              <a:rPr lang="ru-RU" dirty="0" err="1" smtClean="0"/>
              <a:t>гелевыми</a:t>
            </a:r>
            <a:r>
              <a:rPr lang="ru-RU" dirty="0" smtClean="0"/>
              <a:t> </a:t>
            </a:r>
            <a:r>
              <a:rPr lang="ru-RU" dirty="0"/>
              <a:t>или </a:t>
            </a:r>
            <a:r>
              <a:rPr lang="ru-RU" dirty="0" smtClean="0"/>
              <a:t>капиллярными ручками с чернилами черного цвета.</a:t>
            </a:r>
          </a:p>
          <a:p>
            <a:r>
              <a:rPr lang="ru-RU" dirty="0"/>
              <a:t>Участник итогового сочинения (изложения) должен изображать каждую цифру и букву во всех заполняемых полях бланка регистрации тщательно копируя образец ее написания из строки с образцами написания </a:t>
            </a:r>
            <a:r>
              <a:rPr lang="ru-RU" dirty="0" smtClean="0"/>
              <a:t>символов.</a:t>
            </a:r>
          </a:p>
          <a:p>
            <a:r>
              <a:rPr lang="ru-RU" dirty="0"/>
              <a:t>Каждое поле в бланках заполняется, начиная с первой позиции (в том числе и поля для занесения фамилии, имени и отчества участника итогового сочинения (изложения</a:t>
            </a:r>
            <a:r>
              <a:rPr lang="ru-RU" dirty="0" smtClean="0"/>
              <a:t>).</a:t>
            </a:r>
          </a:p>
          <a:p>
            <a:pPr marL="0" indent="0">
              <a:buNone/>
            </a:pPr>
            <a:r>
              <a:rPr lang="ru-RU" b="1" dirty="0"/>
              <a:t>Категорически запрещается: </a:t>
            </a:r>
            <a:endParaRPr lang="ru-RU" dirty="0"/>
          </a:p>
          <a:p>
            <a:r>
              <a:rPr lang="ru-RU" dirty="0"/>
              <a:t>делать в полях бланков, вне полей бланков какие-либо записи и (или) пометки, не относящиеся к содержанию полей бланков; </a:t>
            </a:r>
          </a:p>
          <a:p>
            <a:r>
              <a:rPr lang="ru-RU" dirty="0"/>
              <a:t>использовать для заполнения бланков цветные ручки вместо </a:t>
            </a:r>
            <a:r>
              <a:rPr lang="ru-RU" dirty="0" err="1"/>
              <a:t>гелевой</a:t>
            </a:r>
            <a:r>
              <a:rPr lang="ru-RU" dirty="0"/>
              <a:t> или капиллярной ручки с чернилами черного цвета, карандаш (даже для черновых записей на бланках), средства для исправления внесенной в бланки информации (корректирующую жидкость, «ластик» и др.).</a:t>
            </a:r>
          </a:p>
        </p:txBody>
      </p:sp>
    </p:spTree>
    <p:extLst>
      <p:ext uri="{BB962C8B-B14F-4D97-AF65-F5344CB8AC3E}">
        <p14:creationId xmlns:p14="http://schemas.microsoft.com/office/powerpoint/2010/main" val="12843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875085" y="228600"/>
            <a:ext cx="4892253" cy="6453553"/>
          </a:xfrm>
          <a:prstGeom prst="rect">
            <a:avLst/>
          </a:prstGeom>
        </p:spPr>
      </p:pic>
    </p:spTree>
    <p:extLst>
      <p:ext uri="{BB962C8B-B14F-4D97-AF65-F5344CB8AC3E}">
        <p14:creationId xmlns:p14="http://schemas.microsoft.com/office/powerpoint/2010/main" val="101798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66860"/>
          </a:xfrm>
        </p:spPr>
        <p:txBody>
          <a:bodyPr>
            <a:normAutofit fontScale="90000"/>
          </a:bodyPr>
          <a:lstStyle/>
          <a:p>
            <a:pPr algn="ctr"/>
            <a:r>
              <a:rPr lang="ru-RU" b="1" dirty="0"/>
              <a:t>Заполнение бланков записи </a:t>
            </a:r>
            <a:endParaRPr lang="ru-RU" dirty="0"/>
          </a:p>
        </p:txBody>
      </p:sp>
      <p:pic>
        <p:nvPicPr>
          <p:cNvPr id="4" name="Объект 3"/>
          <p:cNvPicPr>
            <a:picLocks noGrp="1" noChangeAspect="1"/>
          </p:cNvPicPr>
          <p:nvPr>
            <p:ph idx="1"/>
          </p:nvPr>
        </p:nvPicPr>
        <p:blipFill>
          <a:blip r:embed="rId2"/>
          <a:stretch>
            <a:fillRect/>
          </a:stretch>
        </p:blipFill>
        <p:spPr>
          <a:xfrm>
            <a:off x="3533594" y="1107830"/>
            <a:ext cx="4582795" cy="5571643"/>
          </a:xfrm>
          <a:prstGeom prst="rect">
            <a:avLst/>
          </a:prstGeom>
        </p:spPr>
      </p:pic>
    </p:spTree>
    <p:extLst>
      <p:ext uri="{BB962C8B-B14F-4D97-AF65-F5344CB8AC3E}">
        <p14:creationId xmlns:p14="http://schemas.microsoft.com/office/powerpoint/2010/main" val="353744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0277" y="497986"/>
            <a:ext cx="10515600" cy="5894022"/>
          </a:xfrm>
        </p:spPr>
        <p:txBody>
          <a:bodyPr>
            <a:normAutofit/>
          </a:bodyPr>
          <a:lstStyle/>
          <a:p>
            <a:r>
              <a:rPr lang="ru-RU" u="sng" dirty="0"/>
              <a:t>При недостатке места </a:t>
            </a:r>
            <a:r>
              <a:rPr lang="ru-RU" dirty="0"/>
              <a:t>для оформления итогового сочинения (изложения) на основном бланке записи участник итогового сочинения (изложения) может продолжить записи на </a:t>
            </a:r>
            <a:r>
              <a:rPr lang="ru-RU" u="sng" dirty="0"/>
              <a:t>дополнительном бланке записи</a:t>
            </a:r>
            <a:r>
              <a:rPr lang="ru-RU" dirty="0"/>
              <a:t>, выдаваемом членом комиссии по проведению итогового сочинения (изложения) </a:t>
            </a:r>
            <a:r>
              <a:rPr lang="ru-RU" u="sng" dirty="0"/>
              <a:t>по запросу участника итогового сочинения </a:t>
            </a:r>
            <a:r>
              <a:rPr lang="ru-RU" dirty="0"/>
              <a:t>(изложения), в случае, когда на основном бланке записи </a:t>
            </a:r>
            <a:r>
              <a:rPr lang="ru-RU" u="sng" dirty="0" smtClean="0"/>
              <a:t>не </a:t>
            </a:r>
            <a:r>
              <a:rPr lang="ru-RU" u="sng" dirty="0"/>
              <a:t>осталось места</a:t>
            </a:r>
            <a:r>
              <a:rPr lang="ru-RU" dirty="0"/>
              <a:t>. </a:t>
            </a:r>
            <a:endParaRPr lang="ru-RU" dirty="0" smtClean="0"/>
          </a:p>
          <a:p>
            <a:pPr marL="0" indent="0" algn="ctr">
              <a:buNone/>
            </a:pPr>
            <a:endParaRPr lang="ru-RU" sz="9600" dirty="0">
              <a:latin typeface="Arial Narrow" panose="020B0606020202030204" pitchFamily="34" charset="0"/>
            </a:endParaRPr>
          </a:p>
        </p:txBody>
      </p:sp>
    </p:spTree>
    <p:extLst>
      <p:ext uri="{BB962C8B-B14F-4D97-AF65-F5344CB8AC3E}">
        <p14:creationId xmlns:p14="http://schemas.microsoft.com/office/powerpoint/2010/main" val="342110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26183"/>
          </a:xfrm>
        </p:spPr>
        <p:txBody>
          <a:bodyPr>
            <a:normAutofit fontScale="90000"/>
          </a:bodyPr>
          <a:lstStyle/>
          <a:p>
            <a:pPr algn="ctr"/>
            <a:r>
              <a:rPr lang="ru-RU" dirty="0" smtClean="0"/>
              <a:t>Досрочное завершение</a:t>
            </a:r>
            <a:endParaRPr lang="ru-RU" dirty="0"/>
          </a:p>
        </p:txBody>
      </p:sp>
      <p:sp>
        <p:nvSpPr>
          <p:cNvPr id="3" name="Объект 2"/>
          <p:cNvSpPr>
            <a:spLocks noGrp="1"/>
          </p:cNvSpPr>
          <p:nvPr>
            <p:ph idx="1"/>
          </p:nvPr>
        </p:nvSpPr>
        <p:spPr>
          <a:xfrm>
            <a:off x="600808" y="1078278"/>
            <a:ext cx="10515600" cy="5313729"/>
          </a:xfrm>
        </p:spPr>
        <p:txBody>
          <a:bodyPr>
            <a:normAutofit fontScale="92500" lnSpcReduction="20000"/>
          </a:bodyPr>
          <a:lstStyle/>
          <a:p>
            <a:pPr algn="just"/>
            <a:r>
              <a:rPr lang="ru-RU" dirty="0"/>
              <a:t>В случае если участник итогового сочинения (изложения) по состоянию здоровья или другим объективным причинам не может завершить написание итогового сочинения (изложения), он может покинуть место проведения итогового сочинения (изложения). </a:t>
            </a:r>
            <a:endParaRPr lang="ru-RU" dirty="0" smtClean="0"/>
          </a:p>
          <a:p>
            <a:pPr algn="just"/>
            <a:r>
              <a:rPr lang="ru-RU" dirty="0" smtClean="0"/>
              <a:t>Члены </a:t>
            </a:r>
            <a:r>
              <a:rPr lang="ru-RU" dirty="0"/>
              <a:t>комиссии по проведению итогового сочинения (изложения) </a:t>
            </a:r>
            <a:r>
              <a:rPr lang="ru-RU" u="sng" dirty="0"/>
              <a:t>составляют «Акт </a:t>
            </a:r>
            <a:r>
              <a:rPr lang="ru-RU" u="sng" dirty="0" smtClean="0"/>
              <a:t>о </a:t>
            </a:r>
            <a:r>
              <a:rPr lang="ru-RU" u="sng" dirty="0"/>
              <a:t>досрочном завершении написания итогового сочинения (изложения) по уважительным причинам» (форма ИС-08), </a:t>
            </a:r>
            <a:endParaRPr lang="ru-RU" u="sng" dirty="0" smtClean="0"/>
          </a:p>
          <a:p>
            <a:pPr algn="just"/>
            <a:r>
              <a:rPr lang="ru-RU" dirty="0" smtClean="0"/>
              <a:t>вносят </a:t>
            </a:r>
            <a:r>
              <a:rPr lang="ru-RU" dirty="0"/>
              <a:t>соответствующую отметку </a:t>
            </a:r>
            <a:r>
              <a:rPr lang="ru-RU" u="sng" dirty="0"/>
              <a:t>в форму ИС-05 «Ведомость проведения итогового сочинения (изложения) в учебном кабинете ОО (месте проведения)» </a:t>
            </a:r>
            <a:r>
              <a:rPr lang="ru-RU" dirty="0"/>
              <a:t>(участник итогового сочинения (изложения) должен поставить свою подпись в указанной форме). </a:t>
            </a:r>
            <a:endParaRPr lang="ru-RU" dirty="0" smtClean="0"/>
          </a:p>
          <a:p>
            <a:pPr algn="just"/>
            <a:r>
              <a:rPr lang="ru-RU" u="sng" dirty="0" smtClean="0"/>
              <a:t>В </a:t>
            </a:r>
            <a:r>
              <a:rPr lang="ru-RU" u="sng" dirty="0"/>
              <a:t>бланке регистрации </a:t>
            </a:r>
            <a:r>
              <a:rPr lang="ru-RU" dirty="0"/>
              <a:t>указанного участника итогового сочинения (изложения) </a:t>
            </a:r>
            <a:r>
              <a:rPr lang="ru-RU" u="sng" dirty="0"/>
              <a:t>необходимо внести отметку «Х» в поле «Не закончил</a:t>
            </a:r>
            <a:r>
              <a:rPr lang="ru-RU" dirty="0"/>
              <a:t>» для учета при организации проверки, а также для последующего допуска указанных участников к повторной сдаче итогового сочинения (изложения) в дополнительные сроки. </a:t>
            </a:r>
          </a:p>
        </p:txBody>
      </p:sp>
    </p:spTree>
    <p:extLst>
      <p:ext uri="{BB962C8B-B14F-4D97-AF65-F5344CB8AC3E}">
        <p14:creationId xmlns:p14="http://schemas.microsoft.com/office/powerpoint/2010/main" val="354514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Государственная итоговая аттестация (ГИА)</a:t>
            </a:r>
            <a:endParaRPr lang="ru-RU" dirty="0"/>
          </a:p>
        </p:txBody>
      </p:sp>
      <p:sp>
        <p:nvSpPr>
          <p:cNvPr id="3" name="Объект 2"/>
          <p:cNvSpPr>
            <a:spLocks noGrp="1"/>
          </p:cNvSpPr>
          <p:nvPr>
            <p:ph idx="1"/>
          </p:nvPr>
        </p:nvSpPr>
        <p:spPr/>
        <p:txBody>
          <a:bodyPr/>
          <a:lstStyle/>
          <a:p>
            <a:pPr marL="0" indent="0" algn="ctr">
              <a:buNone/>
            </a:pPr>
            <a:r>
              <a:rPr lang="ru-RU" dirty="0" smtClean="0"/>
              <a:t>Приказ Министерства Просвещения Российской Федерации от </a:t>
            </a:r>
            <a:r>
              <a:rPr lang="ru-RU" dirty="0" smtClean="0"/>
              <a:t>04.04.2023 </a:t>
            </a:r>
            <a:r>
              <a:rPr lang="ru-RU" dirty="0" smtClean="0"/>
              <a:t>года № </a:t>
            </a:r>
            <a:r>
              <a:rPr lang="ru-RU" dirty="0" smtClean="0"/>
              <a:t>233/552 </a:t>
            </a:r>
            <a:endParaRPr lang="ru-RU" dirty="0" smtClean="0"/>
          </a:p>
          <a:p>
            <a:pPr marL="0" indent="0" algn="ctr">
              <a:buNone/>
            </a:pPr>
            <a:r>
              <a:rPr lang="ru-RU" dirty="0" smtClean="0"/>
              <a:t>«Об утверждении Порядка проведения государственной итоговой аттестации по образовательным программам среднего общего </a:t>
            </a:r>
            <a:r>
              <a:rPr lang="ru-RU" dirty="0" smtClean="0"/>
              <a:t>образования (с изменениями и дополнениями от 12.04.2024)»</a:t>
            </a:r>
            <a:endParaRPr lang="ru-RU" dirty="0"/>
          </a:p>
        </p:txBody>
      </p:sp>
    </p:spTree>
    <p:extLst>
      <p:ext uri="{BB962C8B-B14F-4D97-AF65-F5344CB8AC3E}">
        <p14:creationId xmlns:p14="http://schemas.microsoft.com/office/powerpoint/2010/main" val="363685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Сроки проведения итогового сочинения</a:t>
            </a:r>
            <a:endParaRPr lang="ru-RU" dirty="0"/>
          </a:p>
        </p:txBody>
      </p:sp>
      <p:graphicFrame>
        <p:nvGraphicFramePr>
          <p:cNvPr id="4" name="Объект 3"/>
          <p:cNvGraphicFramePr>
            <a:graphicFrameLocks noGrp="1"/>
          </p:cNvGraphicFramePr>
          <p:nvPr>
            <p:ph idx="1"/>
            <p:extLst/>
          </p:nvPr>
        </p:nvGraphicFramePr>
        <p:xfrm>
          <a:off x="838200" y="1825625"/>
          <a:ext cx="10515600" cy="164592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pPr algn="ctr"/>
                      <a:r>
                        <a:rPr lang="ru-RU" sz="3200" b="1" dirty="0">
                          <a:solidFill>
                            <a:schemeClr val="tx1"/>
                          </a:solidFill>
                          <a:effectLst/>
                        </a:rPr>
                        <a:t>Основной срок</a:t>
                      </a:r>
                      <a:endParaRPr lang="ru-RU" sz="3200" b="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ru-RU" sz="3200" b="1" dirty="0">
                          <a:solidFill>
                            <a:schemeClr val="tx1"/>
                          </a:solidFill>
                          <a:effectLst/>
                        </a:rPr>
                        <a:t>Дополнительные сроки</a:t>
                      </a:r>
                      <a:endParaRPr lang="ru-RU" sz="3200" b="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370840">
                <a:tc>
                  <a:txBody>
                    <a:bodyPr/>
                    <a:lstStyle/>
                    <a:p>
                      <a:pPr algn="ctr"/>
                      <a:r>
                        <a:rPr lang="ru-RU" sz="3200" b="0" dirty="0" smtClean="0">
                          <a:effectLst/>
                        </a:rPr>
                        <a:t>4 декабря </a:t>
                      </a:r>
                    </a:p>
                    <a:p>
                      <a:pPr algn="ctr"/>
                      <a:r>
                        <a:rPr lang="ru-RU" sz="3200" b="0" dirty="0" smtClean="0">
                          <a:effectLst/>
                        </a:rPr>
                        <a:t>2024 </a:t>
                      </a:r>
                      <a:r>
                        <a:rPr lang="ru-RU" sz="3200" b="0" dirty="0">
                          <a:effectLst/>
                        </a:rPr>
                        <a:t>года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0" dirty="0" smtClean="0">
                          <a:effectLst/>
                        </a:rPr>
                        <a:t> 5 февраля </a:t>
                      </a:r>
                    </a:p>
                    <a:p>
                      <a:pPr algn="ctr"/>
                      <a:r>
                        <a:rPr lang="ru-RU" sz="3200" b="0" dirty="0" smtClean="0">
                          <a:effectLst/>
                        </a:rPr>
                        <a:t>2025 </a:t>
                      </a:r>
                      <a:r>
                        <a:rPr lang="ru-RU" sz="3200" b="0" dirty="0">
                          <a:effectLst/>
                        </a:rPr>
                        <a:t>года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0" dirty="0" smtClean="0">
                          <a:effectLst/>
                        </a:rPr>
                        <a:t>9</a:t>
                      </a:r>
                      <a:r>
                        <a:rPr lang="ru-RU" sz="3200" b="0" baseline="0" dirty="0" smtClean="0">
                          <a:effectLst/>
                        </a:rPr>
                        <a:t> апреля</a:t>
                      </a:r>
                      <a:r>
                        <a:rPr lang="ru-RU" sz="3200" b="0" dirty="0" smtClean="0">
                          <a:effectLst/>
                        </a:rPr>
                        <a:t> </a:t>
                      </a:r>
                    </a:p>
                    <a:p>
                      <a:pPr algn="ctr"/>
                      <a:r>
                        <a:rPr lang="ru-RU" sz="3200" b="0" dirty="0" smtClean="0">
                          <a:effectLst/>
                        </a:rPr>
                        <a:t>2025 </a:t>
                      </a:r>
                      <a:r>
                        <a:rPr lang="ru-RU" sz="3200" b="0" dirty="0">
                          <a:effectLst/>
                        </a:rPr>
                        <a:t>года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2832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Формы ГИА</a:t>
            </a:r>
            <a:endParaRPr lang="ru-RU" dirty="0"/>
          </a:p>
        </p:txBody>
      </p:sp>
      <p:sp>
        <p:nvSpPr>
          <p:cNvPr id="3" name="Объект 2"/>
          <p:cNvSpPr>
            <a:spLocks noGrp="1"/>
          </p:cNvSpPr>
          <p:nvPr>
            <p:ph idx="1"/>
          </p:nvPr>
        </p:nvSpPr>
        <p:spPr/>
        <p:txBody>
          <a:bodyPr/>
          <a:lstStyle/>
          <a:p>
            <a:r>
              <a:rPr lang="ru-RU" dirty="0" smtClean="0"/>
              <a:t>ЕГЭ – единый государственный экзамен</a:t>
            </a:r>
          </a:p>
          <a:p>
            <a:r>
              <a:rPr lang="ru-RU" dirty="0" smtClean="0"/>
              <a:t>ГВЭ – государственный выпускной экзамен</a:t>
            </a:r>
          </a:p>
          <a:p>
            <a:endParaRPr lang="ru-RU" dirty="0"/>
          </a:p>
          <a:p>
            <a:pPr marL="0" indent="0">
              <a:buNone/>
            </a:pPr>
            <a:r>
              <a:rPr lang="ru-RU" dirty="0" smtClean="0"/>
              <a:t>Заявление до 01 февраля </a:t>
            </a:r>
            <a:r>
              <a:rPr lang="ru-RU" dirty="0" smtClean="0"/>
              <a:t>2025 </a:t>
            </a:r>
            <a:r>
              <a:rPr lang="ru-RU" dirty="0" smtClean="0"/>
              <a:t>года</a:t>
            </a:r>
            <a:endParaRPr lang="ru-RU" dirty="0"/>
          </a:p>
        </p:txBody>
      </p:sp>
    </p:spTree>
    <p:extLst>
      <p:ext uri="{BB962C8B-B14F-4D97-AF65-F5344CB8AC3E}">
        <p14:creationId xmlns:p14="http://schemas.microsoft.com/office/powerpoint/2010/main" val="3153097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Экзамены</a:t>
            </a:r>
            <a:endParaRPr lang="ru-RU" dirty="0"/>
          </a:p>
        </p:txBody>
      </p:sp>
      <p:sp>
        <p:nvSpPr>
          <p:cNvPr id="3" name="Объект 2"/>
          <p:cNvSpPr>
            <a:spLocks noGrp="1"/>
          </p:cNvSpPr>
          <p:nvPr>
            <p:ph idx="1"/>
          </p:nvPr>
        </p:nvSpPr>
        <p:spPr>
          <a:xfrm>
            <a:off x="374469" y="1558834"/>
            <a:ext cx="11347268" cy="4618129"/>
          </a:xfrm>
        </p:spPr>
        <p:txBody>
          <a:bodyPr/>
          <a:lstStyle/>
          <a:p>
            <a:r>
              <a:rPr lang="ru-RU" u="sng" dirty="0" smtClean="0"/>
              <a:t>Обязательные (необходимы для получения аттестата о среднем общем образовании)</a:t>
            </a:r>
          </a:p>
          <a:p>
            <a:pPr marL="0" indent="0">
              <a:buNone/>
            </a:pPr>
            <a:r>
              <a:rPr lang="ru-RU" dirty="0" smtClean="0"/>
              <a:t>Русский язык</a:t>
            </a:r>
          </a:p>
          <a:p>
            <a:pPr marL="0" indent="0">
              <a:buNone/>
            </a:pPr>
            <a:r>
              <a:rPr lang="ru-RU" dirty="0" smtClean="0"/>
              <a:t>Математика (базовый уровень)</a:t>
            </a:r>
          </a:p>
          <a:p>
            <a:r>
              <a:rPr lang="ru-RU" u="sng" dirty="0" smtClean="0"/>
              <a:t>По выбору: </a:t>
            </a:r>
          </a:p>
          <a:p>
            <a:pPr marL="0" indent="0">
              <a:buNone/>
            </a:pPr>
            <a:r>
              <a:rPr lang="ru-RU" dirty="0" smtClean="0"/>
              <a:t>Математика (профильный уровень), литература, физика, химия, биология, география, история, обществознание, иностранные языки, информатика и ИКТ</a:t>
            </a:r>
            <a:endParaRPr lang="ru-RU" dirty="0"/>
          </a:p>
        </p:txBody>
      </p:sp>
    </p:spTree>
    <p:extLst>
      <p:ext uri="{BB962C8B-B14F-4D97-AF65-F5344CB8AC3E}">
        <p14:creationId xmlns:p14="http://schemas.microsoft.com/office/powerpoint/2010/main" val="208604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27949"/>
          </a:xfrm>
        </p:spPr>
        <p:txBody>
          <a:bodyPr/>
          <a:lstStyle/>
          <a:p>
            <a:pPr algn="ctr"/>
            <a:r>
              <a:rPr lang="ru-RU" dirty="0" smtClean="0"/>
              <a:t>Проект расписания ЕГЭ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74170308"/>
              </p:ext>
            </p:extLst>
          </p:nvPr>
        </p:nvGraphicFramePr>
        <p:xfrm>
          <a:off x="838200" y="1503408"/>
          <a:ext cx="10515600" cy="3962400"/>
        </p:xfrm>
        <a:graphic>
          <a:graphicData uri="http://schemas.openxmlformats.org/drawingml/2006/table">
            <a:tbl>
              <a:tblPr firstRow="1" bandRow="1">
                <a:tableStyleId>{5C22544A-7EE6-4342-B048-85BDC9FD1C3A}</a:tableStyleId>
              </a:tblPr>
              <a:tblGrid>
                <a:gridCol w="3037114"/>
                <a:gridCol w="7478486"/>
              </a:tblGrid>
              <a:tr h="370840">
                <a:tc gridSpan="2">
                  <a:txBody>
                    <a:bodyPr/>
                    <a:lstStyle/>
                    <a:p>
                      <a:pPr algn="ctr"/>
                      <a:r>
                        <a:rPr lang="ru-RU" sz="2000" dirty="0" smtClean="0">
                          <a:solidFill>
                            <a:sysClr val="windowText" lastClr="000000"/>
                          </a:solidFill>
                        </a:rPr>
                        <a:t>Основной период (Основные сроки)</a:t>
                      </a:r>
                      <a:endParaRPr lang="ru-RU"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23 </a:t>
                      </a:r>
                      <a:r>
                        <a:rPr lang="ru-RU" sz="2400" dirty="0" smtClean="0">
                          <a:solidFill>
                            <a:sysClr val="windowText" lastClr="000000"/>
                          </a:solidFill>
                        </a:rPr>
                        <a:t>мая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История, литература,</a:t>
                      </a:r>
                      <a:r>
                        <a:rPr lang="ru-RU" sz="2400" baseline="0" dirty="0" smtClean="0">
                          <a:solidFill>
                            <a:sysClr val="windowText" lastClr="000000"/>
                          </a:solidFill>
                        </a:rPr>
                        <a:t> химия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27 </a:t>
                      </a:r>
                      <a:r>
                        <a:rPr lang="ru-RU" sz="2400" dirty="0" smtClean="0">
                          <a:solidFill>
                            <a:sysClr val="windowText" lastClr="000000"/>
                          </a:solidFill>
                        </a:rPr>
                        <a:t>мая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Математика базового и профильного уровня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30 мая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Русский язык</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2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Обществознание, физика</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5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Биология, география, иностранный язык (письменная часть)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10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Иностранный язык (устная часть), информатика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11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ysClr val="windowText" lastClr="000000"/>
                          </a:solidFill>
                        </a:rPr>
                        <a:t>Иностранный язык (устная часть), </a:t>
                      </a:r>
                      <a:r>
                        <a:rPr lang="ru-RU" sz="2400" dirty="0" smtClean="0">
                          <a:solidFill>
                            <a:sysClr val="windowText" lastClr="000000"/>
                          </a:solidFill>
                        </a:rPr>
                        <a:t>информатика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581793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0954"/>
            <a:ext cx="10515600" cy="836658"/>
          </a:xfrm>
        </p:spPr>
        <p:txBody>
          <a:bodyPr/>
          <a:lstStyle/>
          <a:p>
            <a:pPr algn="ctr"/>
            <a:r>
              <a:rPr lang="ru-RU" dirty="0" smtClean="0"/>
              <a:t>Проект расписания ЕГЭ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74685812"/>
              </p:ext>
            </p:extLst>
          </p:nvPr>
        </p:nvGraphicFramePr>
        <p:xfrm>
          <a:off x="309154" y="896984"/>
          <a:ext cx="11573691" cy="5669280"/>
        </p:xfrm>
        <a:graphic>
          <a:graphicData uri="http://schemas.openxmlformats.org/drawingml/2006/table">
            <a:tbl>
              <a:tblPr firstRow="1" bandRow="1">
                <a:tableStyleId>{5C22544A-7EE6-4342-B048-85BDC9FD1C3A}</a:tableStyleId>
              </a:tblPr>
              <a:tblGrid>
                <a:gridCol w="2325190"/>
                <a:gridCol w="9248501"/>
              </a:tblGrid>
              <a:tr h="370840">
                <a:tc gridSpan="2">
                  <a:txBody>
                    <a:bodyPr/>
                    <a:lstStyle/>
                    <a:p>
                      <a:pPr algn="ctr"/>
                      <a:r>
                        <a:rPr lang="ru-RU" sz="2400" b="1" dirty="0" smtClean="0">
                          <a:solidFill>
                            <a:sysClr val="windowText" lastClr="000000"/>
                          </a:solidFill>
                        </a:rPr>
                        <a:t>Основной период (Резервные сроки)</a:t>
                      </a:r>
                      <a:endParaRPr lang="ru-RU"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r>
              <a:tr h="370840">
                <a:tc>
                  <a:txBody>
                    <a:bodyPr/>
                    <a:lstStyle/>
                    <a:p>
                      <a:r>
                        <a:rPr lang="ru-RU" sz="2400" dirty="0" smtClean="0">
                          <a:solidFill>
                            <a:sysClr val="windowText" lastClr="000000"/>
                          </a:solidFill>
                        </a:rPr>
                        <a:t>16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ysClr val="windowText" lastClr="000000"/>
                          </a:solidFill>
                        </a:rPr>
                        <a:t>География, литература, обществознание, физика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b="0" dirty="0" smtClean="0">
                          <a:solidFill>
                            <a:sysClr val="windowText" lastClr="000000"/>
                          </a:solidFill>
                        </a:rPr>
                        <a:t>17 июня</a:t>
                      </a:r>
                      <a:endParaRPr lang="ru-RU" sz="24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b="0" dirty="0" smtClean="0">
                          <a:solidFill>
                            <a:sysClr val="windowText" lastClr="000000"/>
                          </a:solidFill>
                        </a:rPr>
                        <a:t>Русский язык</a:t>
                      </a:r>
                      <a:endParaRPr lang="ru-RU" sz="2400" b="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18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ysClr val="windowText" lastClr="000000"/>
                          </a:solidFill>
                        </a:rPr>
                        <a:t>Иностранные языки (устная часть), история, химия</a:t>
                      </a:r>
                      <a:endParaRPr lang="ru-RU" sz="24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19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Биология, иностранный язык (письменная часть),</a:t>
                      </a:r>
                      <a:r>
                        <a:rPr lang="ru-RU" sz="2400" baseline="0" dirty="0" smtClean="0">
                          <a:solidFill>
                            <a:sysClr val="windowText" lastClr="000000"/>
                          </a:solidFill>
                        </a:rPr>
                        <a:t> </a:t>
                      </a:r>
                      <a:r>
                        <a:rPr lang="ru-RU" sz="2400" dirty="0" smtClean="0">
                          <a:solidFill>
                            <a:sysClr val="windowText" lastClr="000000"/>
                          </a:solidFill>
                        </a:rPr>
                        <a:t>информатика</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20 июня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Математика профильный уровень</a:t>
                      </a:r>
                      <a:endParaRPr lang="ru-RU" sz="24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23 июня </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2400" dirty="0" smtClean="0">
                          <a:solidFill>
                            <a:sysClr val="windowText" lastClr="000000"/>
                          </a:solidFill>
                        </a:rPr>
                        <a:t>По всем учебным предметам</a:t>
                      </a:r>
                      <a:endParaRPr lang="ru-RU" sz="24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2">
                  <a:txBody>
                    <a:bodyPr/>
                    <a:lstStyle/>
                    <a:p>
                      <a:pPr algn="ctr"/>
                      <a:r>
                        <a:rPr lang="ru-RU" sz="2400" b="1" dirty="0" smtClean="0">
                          <a:solidFill>
                            <a:sysClr val="windowText" lastClr="000000"/>
                          </a:solidFill>
                        </a:rPr>
                        <a:t>Дополнительный (летний)</a:t>
                      </a:r>
                      <a:r>
                        <a:rPr lang="ru-RU" sz="2400" b="1" baseline="0" dirty="0" smtClean="0">
                          <a:solidFill>
                            <a:sysClr val="windowText" lastClr="000000"/>
                          </a:solidFill>
                        </a:rPr>
                        <a:t> период</a:t>
                      </a:r>
                      <a:endParaRPr lang="ru-RU"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r>
              <a:tr h="370840">
                <a:tc>
                  <a:txBody>
                    <a:bodyPr/>
                    <a:lstStyle/>
                    <a:p>
                      <a:r>
                        <a:rPr lang="ru-RU" sz="2400" dirty="0" smtClean="0">
                          <a:solidFill>
                            <a:sysClr val="windowText" lastClr="000000"/>
                          </a:solidFill>
                        </a:rPr>
                        <a:t>3 июля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ysClr val="windowText" lastClr="000000"/>
                          </a:solidFill>
                        </a:rPr>
                        <a:t>Иностранный язык (письменная часть), информатика, обществознание, русский язык, химия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400" dirty="0" smtClean="0">
                          <a:solidFill>
                            <a:sysClr val="windowText" lastClr="000000"/>
                          </a:solidFill>
                        </a:rPr>
                        <a:t>4 июля</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ysClr val="windowText" lastClr="000000"/>
                          </a:solidFill>
                        </a:rPr>
                        <a:t>Биология, география, математика базовый уровень, математика профильный уровень, иностранный язык (устная часть), история, литература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2844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0954"/>
            <a:ext cx="10515600" cy="836658"/>
          </a:xfrm>
        </p:spPr>
        <p:txBody>
          <a:bodyPr/>
          <a:lstStyle/>
          <a:p>
            <a:pPr algn="ctr"/>
            <a:r>
              <a:rPr lang="ru-RU" dirty="0" smtClean="0"/>
              <a:t>Проект расписания ЕГЭ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20459264"/>
              </p:ext>
            </p:extLst>
          </p:nvPr>
        </p:nvGraphicFramePr>
        <p:xfrm>
          <a:off x="655319" y="1663337"/>
          <a:ext cx="10515600" cy="1554480"/>
        </p:xfrm>
        <a:graphic>
          <a:graphicData uri="http://schemas.openxmlformats.org/drawingml/2006/table">
            <a:tbl>
              <a:tblPr firstRow="1" bandRow="1">
                <a:tableStyleId>{5C22544A-7EE6-4342-B048-85BDC9FD1C3A}</a:tableStyleId>
              </a:tblPr>
              <a:tblGrid>
                <a:gridCol w="4491447"/>
                <a:gridCol w="6024153"/>
              </a:tblGrid>
              <a:tr h="370840">
                <a:tc gridSpan="2">
                  <a:txBody>
                    <a:bodyPr/>
                    <a:lstStyle/>
                    <a:p>
                      <a:pPr algn="ctr"/>
                      <a:r>
                        <a:rPr lang="ru-RU" sz="2800" b="1" dirty="0" smtClean="0">
                          <a:solidFill>
                            <a:sysClr val="windowText" lastClr="000000"/>
                          </a:solidFill>
                        </a:rPr>
                        <a:t>Дополнительный (осенний)</a:t>
                      </a:r>
                      <a:r>
                        <a:rPr lang="ru-RU" sz="2800" b="1" baseline="0" dirty="0" smtClean="0">
                          <a:solidFill>
                            <a:sysClr val="windowText" lastClr="000000"/>
                          </a:solidFill>
                        </a:rPr>
                        <a:t> период</a:t>
                      </a:r>
                      <a:endParaRPr lang="ru-RU" sz="2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800" dirty="0" smtClean="0">
                          <a:solidFill>
                            <a:sysClr val="windowText" lastClr="000000"/>
                          </a:solidFill>
                        </a:rPr>
                        <a:t>4 сентября</a:t>
                      </a:r>
                      <a:endParaRPr lang="ru-RU"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smtClean="0">
                          <a:solidFill>
                            <a:sysClr val="windowText" lastClr="000000"/>
                          </a:solidFill>
                        </a:rPr>
                        <a:t>Русский язык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ru-RU" sz="2800" dirty="0" smtClean="0">
                          <a:solidFill>
                            <a:sysClr val="windowText" lastClr="000000"/>
                          </a:solidFill>
                        </a:rPr>
                        <a:t>8 сентября</a:t>
                      </a:r>
                      <a:endParaRPr lang="ru-RU"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smtClean="0">
                          <a:solidFill>
                            <a:sysClr val="windowText" lastClr="000000"/>
                          </a:solidFill>
                        </a:rPr>
                        <a:t>Математика базовый уровень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963767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79066092"/>
              </p:ext>
            </p:extLst>
          </p:nvPr>
        </p:nvGraphicFramePr>
        <p:xfrm>
          <a:off x="444140" y="1014549"/>
          <a:ext cx="11146968" cy="5251056"/>
        </p:xfrm>
        <a:graphic>
          <a:graphicData uri="http://schemas.openxmlformats.org/drawingml/2006/table">
            <a:tbl>
              <a:tblPr>
                <a:tableStyleId>{5C22544A-7EE6-4342-B048-85BDC9FD1C3A}</a:tableStyleId>
              </a:tblPr>
              <a:tblGrid>
                <a:gridCol w="2062630"/>
                <a:gridCol w="1656686"/>
                <a:gridCol w="1031313"/>
                <a:gridCol w="1031313"/>
                <a:gridCol w="1031313"/>
                <a:gridCol w="932571"/>
                <a:gridCol w="932571"/>
                <a:gridCol w="822857"/>
                <a:gridCol w="822857"/>
                <a:gridCol w="822857"/>
              </a:tblGrid>
              <a:tr h="352494">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Ф. И. О. учителя</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Предмет</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Класс</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Кабинет</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Пн.</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Вт.</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Ср.</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Чт.</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Пт.</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Сб.</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239">
                <a:tc gridSpan="10">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1 здание</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3750">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Конюхова Татьяна Сергеевна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русский язык, литература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308</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14.10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494">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Абаева Зарема Саидовна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математика база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306</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16.00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494">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Абаева Зарема Саидовна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математика профиль</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306</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13.15</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494">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Зинова Регина Рамильевна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химия</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412</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14.10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494">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Зинова Регина Рамильевна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биология</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412</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14.50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750">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Карайсенлы Аэлита Евгеньевна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физика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312</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14.10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750">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Красникова Марина Владимировна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история, обществознание</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401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14.10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750">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Романова Эльвира Николаевна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Информатика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205</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11.00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494">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Гончар Елена Валентиновна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Английский язык</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304</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10.00</a:t>
                      </a:r>
                    </a:p>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750">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Стишковая Лидия Александровна</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география</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11</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408</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14.10</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ru-RU" sz="1400" dirty="0">
                          <a:solidFill>
                            <a:sysClr val="windowText" lastClr="000000"/>
                          </a:solidFill>
                          <a:effectLst/>
                          <a:latin typeface="Times New Roman" panose="02020603050405020304" pitchFamily="18" charset="0"/>
                          <a:cs typeface="Times New Roman" panose="02020603050405020304" pitchFamily="18" charset="0"/>
                        </a:rPr>
                        <a:t> </a:t>
                      </a:r>
                    </a:p>
                  </a:txBody>
                  <a:tcPr marL="45326" marR="45326" marT="22663" marB="22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82880" y="5573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График консультаций для обучающихся 11-х классов по подготовке к государственной итоговой аттестации 2025 года</a:t>
            </a:r>
            <a:endParaRPr kumimoji="0" lang="ru-RU" alt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285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57943"/>
            <a:ext cx="10515600" cy="5219020"/>
          </a:xfrm>
        </p:spPr>
        <p:txBody>
          <a:bodyPr/>
          <a:lstStyle/>
          <a:p>
            <a:pPr marL="0" indent="0">
              <a:buNone/>
            </a:pPr>
            <a:r>
              <a:rPr lang="ru-RU" dirty="0"/>
              <a:t>"На все 100" - </a:t>
            </a:r>
            <a:r>
              <a:rPr lang="ru-RU" dirty="0" smtClean="0"/>
              <a:t>онлайн-консультации </a:t>
            </a:r>
            <a:r>
              <a:rPr lang="ru-RU" dirty="0"/>
              <a:t>по подготовке к </a:t>
            </a:r>
            <a:r>
              <a:rPr lang="ru-RU" dirty="0" smtClean="0"/>
              <a:t>ЕГЭ по всем предметам, включая подготовку к итоговому сочинению</a:t>
            </a:r>
          </a:p>
          <a:p>
            <a:pPr marL="0" indent="0" fontAlgn="t">
              <a:buNone/>
            </a:pPr>
            <a:r>
              <a:rPr lang="ru-RU" b="1" dirty="0" err="1">
                <a:hlinkClick r:id="rId2"/>
              </a:rPr>
              <a:t>Рособрнадзор</a:t>
            </a:r>
            <a:r>
              <a:rPr lang="ru-RU" dirty="0">
                <a:hlinkClick r:id="rId2"/>
              </a:rPr>
              <a:t> - </a:t>
            </a:r>
            <a:r>
              <a:rPr lang="en-US" b="1" dirty="0">
                <a:hlinkClick r:id="rId2"/>
              </a:rPr>
              <a:t>YouTube</a:t>
            </a:r>
            <a:endParaRPr lang="en-US" dirty="0">
              <a:hlinkClick r:id="rId2"/>
            </a:endParaRPr>
          </a:p>
          <a:p>
            <a:pPr marL="0" indent="0">
              <a:buNone/>
            </a:pPr>
            <a:r>
              <a:rPr lang="ru-RU" b="1" dirty="0" err="1" smtClean="0">
                <a:hlinkClick r:id="rId3"/>
              </a:rPr>
              <a:t>Рособрнадзор</a:t>
            </a:r>
            <a:r>
              <a:rPr lang="ru-RU" dirty="0">
                <a:hlinkClick r:id="rId3"/>
              </a:rPr>
              <a:t> — </a:t>
            </a:r>
            <a:r>
              <a:rPr lang="ru-RU" b="1" dirty="0" err="1">
                <a:hlinkClick r:id="rId3"/>
              </a:rPr>
              <a:t>ВКонтакте</a:t>
            </a:r>
            <a:endParaRPr lang="ru-RU" dirty="0">
              <a:hlinkClick r:id="rId3"/>
            </a:endParaRPr>
          </a:p>
          <a:p>
            <a:pPr marL="0" indent="0">
              <a:buNone/>
            </a:pPr>
            <a:endParaRPr lang="ru-RU" b="1" dirty="0" smtClean="0"/>
          </a:p>
          <a:p>
            <a:pPr marL="0" indent="0">
              <a:buNone/>
            </a:pPr>
            <a:endParaRPr lang="ru-RU" dirty="0"/>
          </a:p>
        </p:txBody>
      </p:sp>
    </p:spTree>
    <p:extLst>
      <p:ext uri="{BB962C8B-B14F-4D97-AF65-F5344CB8AC3E}">
        <p14:creationId xmlns:p14="http://schemas.microsoft.com/office/powerpoint/2010/main" val="200549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Сроки подачи заявления на написание</a:t>
            </a:r>
            <a:br>
              <a:rPr lang="ru-RU" dirty="0"/>
            </a:br>
            <a:r>
              <a:rPr lang="ru-RU" dirty="0"/>
              <a:t>итогового сочинения (изложения</a:t>
            </a:r>
            <a:r>
              <a:rPr lang="ru-RU" dirty="0" smtClean="0"/>
              <a:t>):</a:t>
            </a:r>
            <a:endParaRPr lang="ru-RU" dirty="0"/>
          </a:p>
        </p:txBody>
      </p:sp>
      <p:sp>
        <p:nvSpPr>
          <p:cNvPr id="3" name="Объект 2"/>
          <p:cNvSpPr>
            <a:spLocks noGrp="1"/>
          </p:cNvSpPr>
          <p:nvPr>
            <p:ph sz="half" idx="1"/>
          </p:nvPr>
        </p:nvSpPr>
        <p:spPr>
          <a:xfrm>
            <a:off x="838199" y="1825625"/>
            <a:ext cx="10186851" cy="4644844"/>
          </a:xfrm>
        </p:spPr>
        <p:txBody>
          <a:bodyPr>
            <a:normAutofit/>
          </a:bodyPr>
          <a:lstStyle/>
          <a:p>
            <a:pPr marL="0" indent="0">
              <a:buNone/>
            </a:pPr>
            <a:r>
              <a:rPr lang="ru-RU" dirty="0" smtClean="0"/>
              <a:t>Подача </a:t>
            </a:r>
            <a:r>
              <a:rPr lang="ru-RU" dirty="0"/>
              <a:t>заявлений для участия в написании итогового сочинения (изложения) осуществляется не позднее, чем за две недели до его проведения</a:t>
            </a:r>
          </a:p>
          <a:p>
            <a:r>
              <a:rPr lang="ru-RU" dirty="0"/>
              <a:t>- для написания сочинения </a:t>
            </a:r>
            <a:r>
              <a:rPr lang="ru-RU" dirty="0" smtClean="0"/>
              <a:t>04.12.2024 </a:t>
            </a:r>
            <a:r>
              <a:rPr lang="ru-RU" dirty="0"/>
              <a:t>не позднее </a:t>
            </a:r>
            <a:r>
              <a:rPr lang="ru-RU" dirty="0" smtClean="0"/>
              <a:t>20.11.2024;</a:t>
            </a:r>
            <a:endParaRPr lang="ru-RU" dirty="0"/>
          </a:p>
          <a:p>
            <a:r>
              <a:rPr lang="ru-RU" dirty="0"/>
              <a:t>- для написания сочинения </a:t>
            </a:r>
            <a:r>
              <a:rPr lang="ru-RU" dirty="0" smtClean="0"/>
              <a:t>05.02.2025 </a:t>
            </a:r>
            <a:r>
              <a:rPr lang="ru-RU" dirty="0"/>
              <a:t>не позднее </a:t>
            </a:r>
            <a:r>
              <a:rPr lang="ru-RU" dirty="0" smtClean="0"/>
              <a:t>22</a:t>
            </a:r>
            <a:r>
              <a:rPr lang="ru-RU" dirty="0" smtClean="0"/>
              <a:t>.01.2025;</a:t>
            </a:r>
            <a:endParaRPr lang="ru-RU" dirty="0"/>
          </a:p>
          <a:p>
            <a:r>
              <a:rPr lang="ru-RU" dirty="0"/>
              <a:t>- для написания сочинения </a:t>
            </a:r>
            <a:r>
              <a:rPr lang="ru-RU" dirty="0" smtClean="0"/>
              <a:t>09.04.2025 </a:t>
            </a:r>
            <a:r>
              <a:rPr lang="ru-RU" dirty="0"/>
              <a:t>не позднее </a:t>
            </a:r>
            <a:r>
              <a:rPr lang="ru-RU" dirty="0" smtClean="0"/>
              <a:t>26</a:t>
            </a:r>
            <a:r>
              <a:rPr lang="ru-RU" dirty="0" smtClean="0"/>
              <a:t>.03.2025.</a:t>
            </a:r>
            <a:endParaRPr lang="ru-RU" dirty="0"/>
          </a:p>
          <a:p>
            <a:endParaRPr lang="ru-RU" dirty="0"/>
          </a:p>
        </p:txBody>
      </p:sp>
    </p:spTree>
    <p:extLst>
      <p:ext uri="{BB962C8B-B14F-4D97-AF65-F5344CB8AC3E}">
        <p14:creationId xmlns:p14="http://schemas.microsoft.com/office/powerpoint/2010/main" val="256348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p:txBody>
          <a:bodyPr>
            <a:normAutofit fontScale="92500" lnSpcReduction="10000"/>
          </a:bodyPr>
          <a:lstStyle/>
          <a:p>
            <a:pPr fontAlgn="base"/>
            <a:r>
              <a:rPr lang="ru-RU" b="1" dirty="0"/>
              <a:t>Требование № 1. «Объем итогового сочинения»</a:t>
            </a:r>
            <a:endParaRPr lang="ru-RU" dirty="0"/>
          </a:p>
          <a:p>
            <a:pPr fontAlgn="base"/>
            <a:r>
              <a:rPr lang="ru-RU" dirty="0"/>
              <a:t>Рекомендуемое количество слов – от 350.</a:t>
            </a:r>
          </a:p>
          <a:p>
            <a:pPr fontAlgn="base"/>
            <a:r>
              <a:rPr lang="ru-RU" dirty="0"/>
              <a:t>Максимальное количество слов в сочинении не устанавливается. </a:t>
            </a:r>
            <a:endParaRPr lang="ru-RU" dirty="0" smtClean="0"/>
          </a:p>
          <a:p>
            <a:pPr algn="just" fontAlgn="base"/>
            <a:r>
              <a:rPr lang="ru-RU" dirty="0" smtClean="0"/>
              <a:t>Если </a:t>
            </a:r>
            <a:r>
              <a:rPr lang="ru-RU" dirty="0"/>
              <a:t>в сочинении менее 250 слов (в подсчет включаются все слова, в том числе и служебные), то выставляется «незачет» за невыполнение требования № 1 и «незачет» за работу в целом (такое итоговое сочинение не проверяется по требованию № 2 «Самостоятельность написания итогового сочинения (изложения)» и критериям оценивания).</a:t>
            </a:r>
          </a:p>
          <a:p>
            <a:pPr marL="0" indent="0" fontAlgn="base">
              <a:buNone/>
            </a:pPr>
            <a:r>
              <a:rPr lang="ru-RU" dirty="0" smtClean="0">
                <a:effectLst/>
              </a:rPr>
              <a:t/>
            </a:r>
            <a:br>
              <a:rPr lang="ru-RU" dirty="0" smtClean="0">
                <a:effectLst/>
              </a:rPr>
            </a:br>
            <a:endParaRPr lang="ru-RU" dirty="0" smtClean="0">
              <a:effectLst/>
            </a:endParaRPr>
          </a:p>
          <a:p>
            <a:endParaRPr lang="ru-RU" dirty="0"/>
          </a:p>
        </p:txBody>
      </p:sp>
    </p:spTree>
    <p:extLst>
      <p:ext uri="{BB962C8B-B14F-4D97-AF65-F5344CB8AC3E}">
        <p14:creationId xmlns:p14="http://schemas.microsoft.com/office/powerpoint/2010/main" val="110620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p:txBody>
          <a:bodyPr>
            <a:normAutofit/>
          </a:bodyPr>
          <a:lstStyle/>
          <a:p>
            <a:pPr fontAlgn="base"/>
            <a:r>
              <a:rPr lang="ru-RU" b="1" dirty="0"/>
              <a:t>Требование № 2. «Самостоятельность написания итогового сочинения»</a:t>
            </a:r>
            <a:endParaRPr lang="ru-RU" dirty="0"/>
          </a:p>
          <a:p>
            <a:pPr fontAlgn="base"/>
            <a:r>
              <a:rPr lang="ru-RU" dirty="0"/>
              <a:t>Итоговое сочинение выполняется самостоятельно. Не допускается списывание сочинения (фрагментов сочинения) из какого-либо источника или воспроизведение по памяти чужого текста (работа другого участника, текст, опубликованный в бумажном и (или) электронном виде, и др.).</a:t>
            </a:r>
          </a:p>
          <a:p>
            <a:pPr marL="0" indent="0" fontAlgn="base">
              <a:buNone/>
            </a:pPr>
            <a:r>
              <a:rPr lang="ru-RU" dirty="0" smtClean="0">
                <a:effectLst/>
              </a:rPr>
              <a:t/>
            </a:r>
            <a:br>
              <a:rPr lang="ru-RU" dirty="0" smtClean="0">
                <a:effectLst/>
              </a:rPr>
            </a:br>
            <a:endParaRPr lang="ru-RU" dirty="0" smtClean="0">
              <a:effectLst/>
            </a:endParaRPr>
          </a:p>
          <a:p>
            <a:endParaRPr lang="ru-RU" dirty="0"/>
          </a:p>
        </p:txBody>
      </p:sp>
    </p:spTree>
    <p:extLst>
      <p:ext uri="{BB962C8B-B14F-4D97-AF65-F5344CB8AC3E}">
        <p14:creationId xmlns:p14="http://schemas.microsoft.com/office/powerpoint/2010/main" val="234217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838200" y="1532709"/>
            <a:ext cx="10515600" cy="4644254"/>
          </a:xfrm>
        </p:spPr>
        <p:txBody>
          <a:bodyPr>
            <a:normAutofit fontScale="85000" lnSpcReduction="20000"/>
          </a:bodyPr>
          <a:lstStyle/>
          <a:p>
            <a:pPr marL="0" indent="0" fontAlgn="base">
              <a:buNone/>
            </a:pPr>
            <a:r>
              <a:rPr lang="ru-RU" b="1" dirty="0"/>
              <a:t>Критерии № 1 и № 2 являются основными.</a:t>
            </a:r>
            <a:endParaRPr lang="ru-RU" dirty="0"/>
          </a:p>
          <a:p>
            <a:pPr fontAlgn="base"/>
            <a:r>
              <a:rPr lang="ru-RU" dirty="0"/>
              <a:t>Для получения «зачета» за итоговое сочинение необходимо получить «зачет» по критериям № 1 и № 2 (выставление «незачета» по одному из этих критериев автоматически ведет к «незачету» за работу в целом), а также дополнительно «зачет» по одному из других критериев.</a:t>
            </a:r>
          </a:p>
          <a:p>
            <a:pPr marL="0" indent="0" fontAlgn="base">
              <a:buNone/>
            </a:pPr>
            <a:r>
              <a:rPr lang="ru-RU" b="1" dirty="0"/>
              <a:t>Критерий № 1 «Соответствие теме»</a:t>
            </a:r>
          </a:p>
          <a:p>
            <a:pPr fontAlgn="base"/>
            <a:r>
              <a:rPr lang="ru-RU" dirty="0"/>
              <a:t>Данный критерий нацеливает на проверку содержания сочинения.</a:t>
            </a:r>
          </a:p>
          <a:p>
            <a:pPr fontAlgn="base"/>
            <a:r>
              <a:rPr lang="ru-RU" dirty="0"/>
              <a:t>Участник должен рассуждать на предложенную тему, выбрав путь ее раскрытия (например, отвечает на вопрос, поставленный в теме, или размышляет над предложенной проблемой и т.п.).</a:t>
            </a:r>
          </a:p>
          <a:p>
            <a:pPr fontAlgn="base"/>
            <a:r>
              <a:rPr lang="ru-RU" dirty="0"/>
              <a:t>«Незачет» ставится только в случае, если сочинение не соответствует теме, в нем нет ответа на вопрос, поставленный в теме, или в сочинении не прослеживается конкретной цели высказывания. Во всех остальных случаях выставляется «зачет».</a:t>
            </a:r>
          </a:p>
          <a:p>
            <a:pPr fontAlgn="base"/>
            <a:endParaRPr lang="ru-RU" dirty="0"/>
          </a:p>
        </p:txBody>
      </p:sp>
    </p:spTree>
    <p:extLst>
      <p:ext uri="{BB962C8B-B14F-4D97-AF65-F5344CB8AC3E}">
        <p14:creationId xmlns:p14="http://schemas.microsoft.com/office/powerpoint/2010/main" val="221720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539931" y="1532708"/>
            <a:ext cx="10813869" cy="5024845"/>
          </a:xfrm>
        </p:spPr>
        <p:txBody>
          <a:bodyPr>
            <a:normAutofit fontScale="92500" lnSpcReduction="20000"/>
          </a:bodyPr>
          <a:lstStyle/>
          <a:p>
            <a:pPr marL="0" indent="0" fontAlgn="base">
              <a:buNone/>
            </a:pPr>
            <a:r>
              <a:rPr lang="ru-RU" b="1" dirty="0"/>
              <a:t>Критерий № 2 «Аргументация. Привлечение литературного материала</a:t>
            </a:r>
            <a:r>
              <a:rPr lang="ru-RU" b="1" dirty="0" smtClean="0"/>
              <a:t>»</a:t>
            </a:r>
          </a:p>
          <a:p>
            <a:pPr marL="0" indent="0" fontAlgn="base">
              <a:buNone/>
            </a:pPr>
            <a:endParaRPr lang="ru-RU" b="1" dirty="0"/>
          </a:p>
          <a:p>
            <a:pPr algn="just" fontAlgn="base"/>
            <a:r>
              <a:rPr lang="ru-RU" dirty="0"/>
              <a:t>Данный критерий нацеливает на проверку умения строить рассуждение, доказывать свою позицию, формулируя аргументы и подкрепляя их примерами из литературного материала. Можно привлекать художественные произведения, дневники, мемуары, публицистику, произведения устного народного творчества (за исключением малых жанров), другие источники отечественной или мировой литературы (достаточно опоры на один текст).</a:t>
            </a:r>
          </a:p>
          <a:p>
            <a:pPr algn="just" fontAlgn="base"/>
            <a:r>
              <a:rPr lang="ru-RU" dirty="0"/>
              <a:t>«Незачет» ставится при условии, если сочинение не содержит аргументации, написано без опоры на литературный материал, или в нем существенно искажено содержание выбранного текста, или литературный материал лишь упоминается в работе (аргументы примерами не подкрепляются). Во всех остальных случаях выставляется «зачет».</a:t>
            </a:r>
          </a:p>
          <a:p>
            <a:pPr marL="0" indent="0" fontAlgn="base">
              <a:buNone/>
            </a:pPr>
            <a:endParaRPr lang="ru-RU" dirty="0" smtClean="0">
              <a:effectLst/>
            </a:endParaRPr>
          </a:p>
          <a:p>
            <a:pPr fontAlgn="base"/>
            <a:endParaRPr lang="ru-RU" dirty="0"/>
          </a:p>
        </p:txBody>
      </p:sp>
    </p:spTree>
    <p:extLst>
      <p:ext uri="{BB962C8B-B14F-4D97-AF65-F5344CB8AC3E}">
        <p14:creationId xmlns:p14="http://schemas.microsoft.com/office/powerpoint/2010/main" val="329546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838200" y="1532709"/>
            <a:ext cx="10515600" cy="4644254"/>
          </a:xfrm>
        </p:spPr>
        <p:txBody>
          <a:bodyPr>
            <a:normAutofit fontScale="92500"/>
          </a:bodyPr>
          <a:lstStyle/>
          <a:p>
            <a:pPr marL="0" indent="0" fontAlgn="base">
              <a:buNone/>
            </a:pPr>
            <a:r>
              <a:rPr lang="ru-RU" b="1" dirty="0"/>
              <a:t>Критерий № 3 «Композиция и логика рассуждения»</a:t>
            </a:r>
          </a:p>
          <a:p>
            <a:pPr algn="just" fontAlgn="base"/>
            <a:r>
              <a:rPr lang="ru-RU" dirty="0"/>
              <a:t>Данный критерий нацеливает на проверку умения логично выстраивать рассуждение на предложенную тему. Участник должен выдерживать соотношение между тезисом и доказательствами.</a:t>
            </a:r>
          </a:p>
          <a:p>
            <a:pPr algn="just" fontAlgn="base"/>
            <a:r>
              <a:rPr lang="ru-RU" dirty="0"/>
              <a:t>«Незачет» ставится при условии, если грубые логические нарушения мешают пониманию смысла сказанного или отсутствует </a:t>
            </a:r>
            <a:r>
              <a:rPr lang="ru-RU" dirty="0" err="1"/>
              <a:t>тезисно</a:t>
            </a:r>
            <a:r>
              <a:rPr lang="ru-RU" dirty="0"/>
              <a:t>-доказательная часть. Во всех остальных случаях выставляется «зачет».</a:t>
            </a:r>
          </a:p>
          <a:p>
            <a:pPr marL="0" indent="0" fontAlgn="base">
              <a:buNone/>
            </a:pPr>
            <a:r>
              <a:rPr lang="ru-RU" dirty="0" smtClean="0">
                <a:effectLst/>
              </a:rPr>
              <a:t/>
            </a:r>
            <a:br>
              <a:rPr lang="ru-RU" dirty="0" smtClean="0">
                <a:effectLst/>
              </a:rPr>
            </a:br>
            <a:endParaRPr lang="ru-RU" dirty="0" smtClean="0">
              <a:effectLst/>
            </a:endParaRPr>
          </a:p>
          <a:p>
            <a:pPr marL="0" indent="0" fontAlgn="base">
              <a:buNone/>
            </a:pPr>
            <a:r>
              <a:rPr lang="ru-RU" dirty="0" smtClean="0">
                <a:effectLst/>
              </a:rPr>
              <a:t/>
            </a:r>
            <a:br>
              <a:rPr lang="ru-RU" dirty="0" smtClean="0">
                <a:effectLst/>
              </a:rPr>
            </a:br>
            <a:endParaRPr lang="ru-RU" dirty="0" smtClean="0">
              <a:effectLst/>
            </a:endParaRPr>
          </a:p>
          <a:p>
            <a:pPr fontAlgn="base"/>
            <a:endParaRPr lang="ru-RU" dirty="0"/>
          </a:p>
        </p:txBody>
      </p:sp>
    </p:spTree>
    <p:extLst>
      <p:ext uri="{BB962C8B-B14F-4D97-AF65-F5344CB8AC3E}">
        <p14:creationId xmlns:p14="http://schemas.microsoft.com/office/powerpoint/2010/main" val="360582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167584"/>
          </a:xfrm>
        </p:spPr>
        <p:txBody>
          <a:bodyPr/>
          <a:lstStyle/>
          <a:p>
            <a:r>
              <a:rPr lang="ru-RU" dirty="0" smtClean="0"/>
              <a:t>Критерии оценивания</a:t>
            </a:r>
            <a:endParaRPr lang="ru-RU" dirty="0"/>
          </a:p>
        </p:txBody>
      </p:sp>
      <p:sp>
        <p:nvSpPr>
          <p:cNvPr id="3" name="Объект 2"/>
          <p:cNvSpPr>
            <a:spLocks noGrp="1"/>
          </p:cNvSpPr>
          <p:nvPr>
            <p:ph idx="1"/>
          </p:nvPr>
        </p:nvSpPr>
        <p:spPr>
          <a:xfrm>
            <a:off x="838200" y="1532709"/>
            <a:ext cx="10515600" cy="4644254"/>
          </a:xfrm>
        </p:spPr>
        <p:txBody>
          <a:bodyPr>
            <a:normAutofit fontScale="85000" lnSpcReduction="20000"/>
          </a:bodyPr>
          <a:lstStyle/>
          <a:p>
            <a:pPr marL="0" indent="0" fontAlgn="base">
              <a:buNone/>
            </a:pPr>
            <a:r>
              <a:rPr lang="ru-RU" b="1" dirty="0"/>
              <a:t>Критерий № 4 «Качество письменной речи»</a:t>
            </a:r>
          </a:p>
          <a:p>
            <a:pPr algn="just" fontAlgn="base"/>
            <a:r>
              <a:rPr lang="ru-RU" dirty="0"/>
              <a:t>Данный критерий нацеливает на проверку речевого оформления текста сочинения.</a:t>
            </a:r>
          </a:p>
          <a:p>
            <a:pPr algn="just" fontAlgn="base"/>
            <a:r>
              <a:rPr lang="ru-RU" dirty="0"/>
              <a:t>Участник должен точно выражать мысли, используя разнообразную лексику и различные грамматические конструкции, при необходимости уместно употреблять термины.</a:t>
            </a:r>
          </a:p>
          <a:p>
            <a:pPr algn="just" fontAlgn="base"/>
            <a:r>
              <a:rPr lang="ru-RU" dirty="0"/>
              <a:t>«Незачет» ставится при условии, если низкое качество речи (в том числе речевые ошибки) существенно затрудняет понимание смысла сочинения. Во всех остальных случаях выставляется «зачет».</a:t>
            </a:r>
          </a:p>
          <a:p>
            <a:pPr marL="0" indent="0" algn="just" fontAlgn="base">
              <a:buNone/>
            </a:pPr>
            <a:r>
              <a:rPr lang="ru-RU" b="1" dirty="0"/>
              <a:t>Критерий № 5 «Грамотность»</a:t>
            </a:r>
          </a:p>
          <a:p>
            <a:pPr algn="just" fontAlgn="base"/>
            <a:r>
              <a:rPr lang="ru-RU" dirty="0"/>
              <a:t>Данный критерий позволяет оценить грамотность выпускника.</a:t>
            </a:r>
          </a:p>
          <a:p>
            <a:pPr algn="just" fontAlgn="base"/>
            <a:r>
              <a:rPr lang="ru-RU" dirty="0"/>
              <a:t>«Незачет» ставится при условии, если на 100 слов в среднем приходится в сумме более пяти ошибок: грамматических, орфографических, пунктуационных.</a:t>
            </a:r>
          </a:p>
          <a:p>
            <a:pPr marL="0" indent="0" fontAlgn="base">
              <a:buNone/>
            </a:pPr>
            <a:endParaRPr lang="ru-RU" dirty="0" smtClean="0">
              <a:effectLst/>
            </a:endParaRPr>
          </a:p>
          <a:p>
            <a:pPr fontAlgn="base"/>
            <a:endParaRPr lang="ru-RU" dirty="0"/>
          </a:p>
        </p:txBody>
      </p:sp>
    </p:spTree>
    <p:extLst>
      <p:ext uri="{BB962C8B-B14F-4D97-AF65-F5344CB8AC3E}">
        <p14:creationId xmlns:p14="http://schemas.microsoft.com/office/powerpoint/2010/main" val="35404541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1720</Words>
  <Application>Microsoft Office PowerPoint</Application>
  <PresentationFormat>Широкоэкранный</PresentationFormat>
  <Paragraphs>251</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Arial Narrow</vt:lpstr>
      <vt:lpstr>Calibri</vt:lpstr>
      <vt:lpstr>Calibri Light</vt:lpstr>
      <vt:lpstr>Times New Roman</vt:lpstr>
      <vt:lpstr>Тема Office</vt:lpstr>
      <vt:lpstr>Подготовка к итоговому сочинению</vt:lpstr>
      <vt:lpstr>Сроки проведения итогового сочинения</vt:lpstr>
      <vt:lpstr>Сроки подачи заявления на написание итогового сочинения (изложения):</vt:lpstr>
      <vt:lpstr>Критерии оценивания</vt:lpstr>
      <vt:lpstr>Критерии оценивания</vt:lpstr>
      <vt:lpstr>Критерии оценивания</vt:lpstr>
      <vt:lpstr>Критерии оценивания</vt:lpstr>
      <vt:lpstr>Критерии оценивания</vt:lpstr>
      <vt:lpstr>Критерии оценивания</vt:lpstr>
      <vt:lpstr>Проведение итогового сочинения (изложения)</vt:lpstr>
      <vt:lpstr>Презентация PowerPoint</vt:lpstr>
      <vt:lpstr>Презентация PowerPoint</vt:lpstr>
      <vt:lpstr>Презентация PowerPoint</vt:lpstr>
      <vt:lpstr>Заполнение бланка регистрации участника</vt:lpstr>
      <vt:lpstr>Презентация PowerPoint</vt:lpstr>
      <vt:lpstr>Заполнение бланков записи </vt:lpstr>
      <vt:lpstr>Презентация PowerPoint</vt:lpstr>
      <vt:lpstr>Досрочное завершение</vt:lpstr>
      <vt:lpstr>Государственная итоговая аттестация (ГИА)</vt:lpstr>
      <vt:lpstr>Формы ГИА</vt:lpstr>
      <vt:lpstr>Экзамены</vt:lpstr>
      <vt:lpstr>Проект расписания ЕГЭ</vt:lpstr>
      <vt:lpstr>Проект расписания ЕГЭ</vt:lpstr>
      <vt:lpstr>Проект расписания ЕГЭ</vt:lpstr>
      <vt:lpstr>Презентация PowerPoint</vt:lpstr>
      <vt:lpstr>Презентация PowerPoint</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к итоговому сочинению</dc:title>
  <dc:creator>sc15</dc:creator>
  <cp:lastModifiedBy>Елена Станиславовна Малышева</cp:lastModifiedBy>
  <cp:revision>23</cp:revision>
  <dcterms:created xsi:type="dcterms:W3CDTF">2021-10-22T03:13:25Z</dcterms:created>
  <dcterms:modified xsi:type="dcterms:W3CDTF">2024-11-20T13:03:39Z</dcterms:modified>
</cp:coreProperties>
</file>