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5" r:id="rId3"/>
    <p:sldId id="287" r:id="rId4"/>
    <p:sldId id="288" r:id="rId5"/>
    <p:sldId id="289" r:id="rId6"/>
    <p:sldId id="294" r:id="rId7"/>
    <p:sldId id="290" r:id="rId8"/>
    <p:sldId id="292" r:id="rId9"/>
    <p:sldId id="291" r:id="rId10"/>
    <p:sldId id="295" r:id="rId11"/>
    <p:sldId id="296" r:id="rId12"/>
    <p:sldId id="293" r:id="rId13"/>
    <p:sldId id="29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648724464997432E-2"/>
          <c:y val="0.17767935258092737"/>
          <c:w val="0.92595092280131652"/>
          <c:h val="0.720870151647710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'[Таблица для отчетов завуч успеваемость год.xls]8-е'!$X$3</c:f>
              <c:strCache>
                <c:ptCount val="1"/>
                <c:pt idx="0">
                  <c:v>% успеваемости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'[Таблица для отчетов завуч успеваемость год.xls]8-е'!$A$4:$A$12</c:f>
              <c:strCache>
                <c:ptCount val="9"/>
                <c:pt idx="1">
                  <c:v>8а</c:v>
                </c:pt>
                <c:pt idx="2">
                  <c:v>8б</c:v>
                </c:pt>
                <c:pt idx="3">
                  <c:v>8в</c:v>
                </c:pt>
                <c:pt idx="4">
                  <c:v>8г</c:v>
                </c:pt>
                <c:pt idx="5">
                  <c:v>8д</c:v>
                </c:pt>
                <c:pt idx="8">
                  <c:v>Итого:</c:v>
                </c:pt>
              </c:strCache>
            </c:strRef>
          </c:cat>
          <c:val>
            <c:numRef>
              <c:f>'[Таблица для отчетов завуч успеваемость год.xls]8-е'!$X$4:$X$12</c:f>
              <c:numCache>
                <c:formatCode>0.0</c:formatCode>
                <c:ptCount val="9"/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0</c:v>
                </c:pt>
                <c:pt idx="7">
                  <c:v>0</c:v>
                </c:pt>
                <c:pt idx="8">
                  <c:v>100</c:v>
                </c:pt>
              </c:numCache>
            </c:numRef>
          </c:val>
        </c:ser>
        <c:ser>
          <c:idx val="1"/>
          <c:order val="1"/>
          <c:tx>
            <c:strRef>
              <c:f>'[Таблица для отчетов завуч успеваемость год.xls]8-е'!$Y$3</c:f>
              <c:strCache>
                <c:ptCount val="1"/>
                <c:pt idx="0">
                  <c:v>% качества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4118684216450546E-2"/>
                  <c:y val="4.6296296296296294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64835527056321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883519743506866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118684216450546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7648355270563118E-2"/>
                  <c:y val="4.6296296296296294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352622588843062E-2"/>
                  <c:y val="-9.2592592592592587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2.1178026324675688E-2"/>
                  <c:y val="1.388888888888888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'[Таблица для отчетов завуч успеваемость год.xls]8-е'!$A$4:$A$12</c:f>
              <c:strCache>
                <c:ptCount val="9"/>
                <c:pt idx="1">
                  <c:v>8а</c:v>
                </c:pt>
                <c:pt idx="2">
                  <c:v>8б</c:v>
                </c:pt>
                <c:pt idx="3">
                  <c:v>8в</c:v>
                </c:pt>
                <c:pt idx="4">
                  <c:v>8г</c:v>
                </c:pt>
                <c:pt idx="5">
                  <c:v>8д</c:v>
                </c:pt>
                <c:pt idx="8">
                  <c:v>Итого:</c:v>
                </c:pt>
              </c:strCache>
            </c:strRef>
          </c:cat>
          <c:val>
            <c:numRef>
              <c:f>'[Таблица для отчетов завуч успеваемость год.xls]8-е'!$Y$4:$Y$12</c:f>
              <c:numCache>
                <c:formatCode>0.0</c:formatCode>
                <c:ptCount val="9"/>
                <c:pt idx="1">
                  <c:v>16.666666666666668</c:v>
                </c:pt>
                <c:pt idx="2">
                  <c:v>23.333333333333332</c:v>
                </c:pt>
                <c:pt idx="3">
                  <c:v>20</c:v>
                </c:pt>
                <c:pt idx="4">
                  <c:v>26.086956521739129</c:v>
                </c:pt>
                <c:pt idx="5">
                  <c:v>27.272727272727273</c:v>
                </c:pt>
                <c:pt idx="6">
                  <c:v>0</c:v>
                </c:pt>
                <c:pt idx="7">
                  <c:v>0</c:v>
                </c:pt>
                <c:pt idx="8">
                  <c:v>22.222222222222221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6087928"/>
        <c:axId val="356088312"/>
        <c:axId val="0"/>
      </c:bar3DChart>
      <c:catAx>
        <c:axId val="356087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56088312"/>
        <c:crosses val="autoZero"/>
        <c:auto val="1"/>
        <c:lblAlgn val="ctr"/>
        <c:lblOffset val="100"/>
        <c:noMultiLvlLbl val="0"/>
      </c:catAx>
      <c:valAx>
        <c:axId val="3560883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560879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2122981404404866"/>
          <c:y val="3.1544524586607406E-2"/>
          <c:w val="0.38583935686817594"/>
          <c:h val="7.020931103555384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09E4B74-FA9D-4676-90FB-980EDEEE867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89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60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21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427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632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823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749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410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79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3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3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2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4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88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06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B74-FA9D-4676-90FB-980EDEEE867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3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9E4B74-FA9D-4676-90FB-980EDEEE867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732C2D-8CD8-4205-83B1-82405E810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9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Родительское собрание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Заместитель директора по учебно-воспитательной работе Малышева Елена Станиславовна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671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978" y="156754"/>
            <a:ext cx="9601196" cy="35898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Курсы по выбору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273327"/>
              </p:ext>
            </p:extLst>
          </p:nvPr>
        </p:nvGraphicFramePr>
        <p:xfrm>
          <a:off x="300445" y="588515"/>
          <a:ext cx="11560630" cy="5244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20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67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61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53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74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147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6828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107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Класс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9" marR="439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Название курса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9" marR="439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группа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9" marR="439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К-во часов на один класс (группу)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9" marR="439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К-во часов на курс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9" marR="439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Количество часов в неделю на параллель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9" marR="439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Кол-во часов в год на параллель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9" marR="439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120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9" marR="43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«География: модуль Познание мира по картам»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9" marR="43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9" marR="43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9" marR="43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9" marR="43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9" marR="43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9" marR="43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1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«Обществознание: модуль Право»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9" marR="43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9" marR="43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9" marR="43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9" marR="43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9" marR="43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9" marR="43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94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«Информатика: модуль Информационные технологии»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9" marR="43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9" marR="43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9" marR="43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9" marR="43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9" marR="43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49" marR="43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70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Выставление оценок в аттестат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356635"/>
            <a:ext cx="9601196" cy="331893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аттестат вносятся все предметы учебного плана, которые изучались на уровне основного общего образования, включая ИЗО, музыку (за 8 класс).</a:t>
            </a:r>
          </a:p>
          <a:p>
            <a:r>
              <a:rPr lang="ru-RU" dirty="0" smtClean="0"/>
              <a:t>Итоговая оценка выставляется, как среднее арифметическое годовой оценки и оценки, полученной за экзамен и выставляется по правилам математического округления.</a:t>
            </a:r>
          </a:p>
          <a:p>
            <a:r>
              <a:rPr lang="ru-RU" dirty="0" smtClean="0"/>
              <a:t>По всем остальным предметам в аттестат выставляется годовая отметка.</a:t>
            </a:r>
          </a:p>
          <a:p>
            <a:r>
              <a:rPr lang="ru-RU" dirty="0" smtClean="0"/>
              <a:t>Итоговая оценка по математике выставляется как среднее арифметическое четырех отметок: алгебра, геометрия, вероятность и статистика, </a:t>
            </a:r>
            <a:r>
              <a:rPr lang="ru-RU" smtClean="0"/>
              <a:t>ОГЭ.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144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8749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Все актуальные документы находятся на официальном сайте МБОУ СОШ №15, в разделе ГИА 9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564" y="1332411"/>
            <a:ext cx="9018870" cy="49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86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DB7E48-E7D4-7882-3B9B-503EF5FB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1171" y="2418806"/>
            <a:ext cx="5988423" cy="1485900"/>
          </a:xfrm>
        </p:spPr>
        <p:txBody>
          <a:bodyPr>
            <a:normAutofit fontScale="90000"/>
          </a:bodyPr>
          <a:lstStyle/>
          <a:p>
            <a:r>
              <a:rPr lang="ru-RU" dirty="0"/>
              <a:t>ЗАЧЕТ РЕЗУЛЬТАТОВ ОСВОЕНИЯ ОБУЧАЮЩИМИСЯ ДОПОЛНИТЕЛЬНЫХ ОБРАЗОВАТЕЛЬНЫХ ПРОГРАММ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180780D-D165-ABB6-89B2-841E419DC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81" y="134753"/>
            <a:ext cx="5022838" cy="647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28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058" y="972506"/>
            <a:ext cx="10264539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Итоги успеваемости за 2023-2024 учебный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8</a:t>
            </a:r>
            <a:r>
              <a:rPr lang="ru-RU" dirty="0" smtClean="0"/>
              <a:t> </a:t>
            </a:r>
            <a:r>
              <a:rPr lang="ru-RU" dirty="0"/>
              <a:t>классы – </a:t>
            </a:r>
            <a:r>
              <a:rPr lang="ru-RU" dirty="0" smtClean="0"/>
              <a:t>90 человек: </a:t>
            </a:r>
            <a:endParaRPr lang="ru-RU" dirty="0"/>
          </a:p>
          <a:p>
            <a:r>
              <a:rPr lang="ru-RU" dirty="0" smtClean="0"/>
              <a:t>отличников </a:t>
            </a:r>
            <a:r>
              <a:rPr lang="ru-RU" dirty="0"/>
              <a:t>– 0</a:t>
            </a:r>
            <a:endParaRPr lang="ru-RU" dirty="0" smtClean="0"/>
          </a:p>
          <a:p>
            <a:r>
              <a:rPr lang="ru-RU" dirty="0" smtClean="0"/>
              <a:t>хорошистов </a:t>
            </a:r>
            <a:r>
              <a:rPr lang="ru-RU" dirty="0"/>
              <a:t>– </a:t>
            </a:r>
            <a:r>
              <a:rPr lang="ru-RU" dirty="0" smtClean="0"/>
              <a:t>18</a:t>
            </a:r>
          </a:p>
          <a:p>
            <a:r>
              <a:rPr lang="ru-RU" dirty="0" smtClean="0"/>
              <a:t>процент </a:t>
            </a:r>
            <a:r>
              <a:rPr lang="ru-RU" dirty="0"/>
              <a:t>качества – </a:t>
            </a:r>
            <a:r>
              <a:rPr lang="ru-RU" dirty="0" smtClean="0"/>
              <a:t>20%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99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381150"/>
              </p:ext>
            </p:extLst>
          </p:nvPr>
        </p:nvGraphicFramePr>
        <p:xfrm>
          <a:off x="731519" y="702643"/>
          <a:ext cx="10770669" cy="550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118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643" y="982133"/>
            <a:ext cx="11011300" cy="92367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Подготовка к государственной итоговой аттестации</a:t>
            </a:r>
            <a:br>
              <a:rPr lang="ru-RU" sz="3600" dirty="0" smtClean="0"/>
            </a:br>
            <a:r>
              <a:rPr lang="ru-RU" sz="3600" dirty="0" smtClean="0"/>
              <a:t>в 2024-2025 учебном году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1. </a:t>
            </a:r>
            <a:r>
              <a:rPr lang="ru-RU" dirty="0"/>
              <a:t>Приказ Министерства просвещения Российской Федерации, Федеральной службы по надзору в сфере образования и науки от 04.04.2023 № 232/551</a:t>
            </a:r>
            <a:br>
              <a:rPr lang="ru-RU" dirty="0"/>
            </a:br>
            <a:r>
              <a:rPr lang="ru-RU" dirty="0"/>
              <a:t>"Об утверждении Порядка проведения государственной итоговой аттестации по образовательным программам основного общего образования"</a:t>
            </a:r>
            <a:br>
              <a:rPr lang="ru-RU" dirty="0"/>
            </a:br>
            <a:r>
              <a:rPr lang="ru-RU" dirty="0"/>
              <a:t>(Зарегистрирован 12.05.2023 № 73292)  </a:t>
            </a:r>
          </a:p>
          <a:p>
            <a:pPr marL="0" indent="0">
              <a:buNone/>
            </a:pPr>
            <a:r>
              <a:rPr lang="ru-RU" b="1" u="sng" dirty="0" smtClean="0"/>
              <a:t>4 предмета: </a:t>
            </a:r>
          </a:p>
          <a:p>
            <a:r>
              <a:rPr lang="ru-RU" dirty="0" smtClean="0"/>
              <a:t>2 обязательных предмета – русский язык и математика</a:t>
            </a:r>
          </a:p>
          <a:p>
            <a:r>
              <a:rPr lang="ru-RU" dirty="0" smtClean="0"/>
              <a:t>2 предмета по выбору учащегося</a:t>
            </a:r>
          </a:p>
        </p:txBody>
      </p:sp>
    </p:spTree>
    <p:extLst>
      <p:ext uri="{BB962C8B-B14F-4D97-AF65-F5344CB8AC3E}">
        <p14:creationId xmlns:p14="http://schemas.microsoft.com/office/powerpoint/2010/main" val="173024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149" y="236816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Проект расписания ОГЭ 2025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u="sng" dirty="0" smtClean="0"/>
              <a:t>Важно!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К сдаче ОГЭ допускаются лица, успешно окончившие 9 класс (прошедшие промежуточную аттестацию по всем предметам учебного плана), </a:t>
            </a:r>
            <a:br>
              <a:rPr lang="ru-RU" sz="2200" dirty="0" smtClean="0"/>
            </a:br>
            <a:r>
              <a:rPr lang="ru-RU" sz="2200" dirty="0" smtClean="0"/>
              <a:t>а также получившие «зачет» по итоговому собеседованию.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477138"/>
              </p:ext>
            </p:extLst>
          </p:nvPr>
        </p:nvGraphicFramePr>
        <p:xfrm>
          <a:off x="940064" y="2085825"/>
          <a:ext cx="995653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82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782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Этап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Периоды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Досрочный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С 22 апреля по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</a:rPr>
                        <a:t> 17 мая 2025 года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Основной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С 20 мая по 1 июля 2025 года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Дополнительный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С 02 по 13 сентября 2025 года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65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365743"/>
              </p:ext>
            </p:extLst>
          </p:nvPr>
        </p:nvGraphicFramePr>
        <p:xfrm>
          <a:off x="1020275" y="587496"/>
          <a:ext cx="9182502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2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1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Предмет</a:t>
                      </a:r>
                      <a:endParaRPr lang="ru-RU" sz="24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Длительность экзамена </a:t>
                      </a:r>
                      <a:endParaRPr lang="ru-RU" sz="24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Русский язык </a:t>
                      </a:r>
                      <a:endParaRPr lang="ru-RU" sz="24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 ч. 55 мин. </a:t>
                      </a:r>
                      <a:endParaRPr lang="ru-RU" sz="24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Математика </a:t>
                      </a:r>
                      <a:endParaRPr lang="ru-RU" sz="24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 ч. 55 мин. </a:t>
                      </a:r>
                      <a:endParaRPr lang="ru-RU" sz="24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Обществознание</a:t>
                      </a:r>
                      <a:endParaRPr lang="ru-RU" sz="24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 ч. 00 мин. </a:t>
                      </a:r>
                      <a:endParaRPr lang="ru-RU" sz="24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Информатика </a:t>
                      </a:r>
                      <a:endParaRPr lang="ru-RU" sz="24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 ч. 30 мин. </a:t>
                      </a:r>
                      <a:endParaRPr lang="ru-RU" sz="24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История </a:t>
                      </a:r>
                      <a:endParaRPr lang="ru-RU" sz="24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 ч. 00 мин. </a:t>
                      </a:r>
                      <a:endParaRPr lang="ru-RU" sz="24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Физика </a:t>
                      </a:r>
                      <a:endParaRPr lang="ru-RU" sz="24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 ч. 00 мин. </a:t>
                      </a:r>
                      <a:endParaRPr lang="ru-RU" sz="24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Химия</a:t>
                      </a:r>
                      <a:endParaRPr lang="ru-RU" sz="24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 ч. 00 мин. </a:t>
                      </a:r>
                      <a:endParaRPr lang="ru-RU" sz="24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Биология</a:t>
                      </a:r>
                      <a:endParaRPr lang="ru-RU" sz="24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 ч. 30 мин. </a:t>
                      </a:r>
                      <a:endParaRPr lang="ru-RU" sz="24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География</a:t>
                      </a:r>
                      <a:endParaRPr lang="ru-RU" sz="24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 ч. 30 мин. </a:t>
                      </a:r>
                      <a:endParaRPr lang="ru-RU" sz="24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Литература </a:t>
                      </a:r>
                      <a:endParaRPr lang="ru-RU" sz="24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 ч. 55 мин. </a:t>
                      </a:r>
                      <a:endParaRPr lang="ru-RU" sz="24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Ин. языки </a:t>
                      </a:r>
                      <a:endParaRPr lang="ru-RU" sz="24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 ч. 00 мин. + 15 мин</a:t>
                      </a:r>
                      <a:endParaRPr lang="ru-RU" sz="24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069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Итоговое собеседование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775" y="2422178"/>
            <a:ext cx="10703291" cy="33189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Является допуском к государственной итоговой аттестации.</a:t>
            </a:r>
          </a:p>
          <a:p>
            <a:r>
              <a:rPr lang="ru-RU" dirty="0"/>
              <a:t>Итоговое собеседование проводится во вторую среду </a:t>
            </a:r>
            <a:r>
              <a:rPr lang="ru-RU" dirty="0" smtClean="0"/>
              <a:t>февраля -  12 февраля 2025 года.</a:t>
            </a:r>
          </a:p>
          <a:p>
            <a:r>
              <a:rPr lang="ru-RU" dirty="0"/>
              <a:t>В случае получения неудовлетворительного результата («незачет»)  за итоговое собеседование участники итогового собеседования вправе пересдать итоговое собеседование в текущем учебном году, </a:t>
            </a:r>
            <a:r>
              <a:rPr lang="ru-RU" u="sng" dirty="0"/>
              <a:t>но не более двух раз и только в дополнительные сроки – </a:t>
            </a:r>
            <a:r>
              <a:rPr lang="ru-RU" u="sng" dirty="0" smtClean="0"/>
              <a:t>12 </a:t>
            </a:r>
            <a:r>
              <a:rPr lang="ru-RU" u="sng" dirty="0"/>
              <a:t>марта и </a:t>
            </a:r>
            <a:r>
              <a:rPr lang="ru-RU" u="sng" dirty="0" smtClean="0"/>
              <a:t>21 апреля 2025 </a:t>
            </a:r>
            <a:r>
              <a:rPr lang="ru-RU" u="sng" dirty="0"/>
              <a:t>года </a:t>
            </a:r>
            <a:r>
              <a:rPr lang="ru-RU" dirty="0"/>
              <a:t>(вторая рабочая среда марта и </a:t>
            </a:r>
            <a:r>
              <a:rPr lang="ru-RU" dirty="0" smtClean="0"/>
              <a:t>третий понедельник апреля).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094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510" y="837753"/>
            <a:ext cx="10120160" cy="130386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Для участия в государственной итоговой аттестации, а также итоговом собеседовании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Подается заявление по установленной форме:</a:t>
            </a:r>
          </a:p>
          <a:p>
            <a:r>
              <a:rPr lang="ru-RU" dirty="0" smtClean="0"/>
              <a:t>Для участия в итоговом собеседовании – не позднее чем за две недели до проведения итогового собеседования (до 31 января 2025 года).</a:t>
            </a:r>
          </a:p>
          <a:p>
            <a:r>
              <a:rPr lang="ru-RU" dirty="0" smtClean="0"/>
              <a:t>Для участия в ГИА - до 1 марта 2025 года.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27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 государственной итоговой аттестации (ГИА)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Курсы по выбору</a:t>
            </a:r>
          </a:p>
          <a:p>
            <a:r>
              <a:rPr lang="ru-RU" dirty="0" smtClean="0"/>
              <a:t>График консультаций</a:t>
            </a:r>
          </a:p>
          <a:p>
            <a:r>
              <a:rPr lang="ru-RU" dirty="0" smtClean="0"/>
              <a:t>Проект «Умные каникулы»</a:t>
            </a:r>
          </a:p>
          <a:p>
            <a:r>
              <a:rPr lang="ru-RU" dirty="0" smtClean="0"/>
              <a:t>Пробные экзамены по всем предметам, выносимым на государственную итоговую аттестацию</a:t>
            </a:r>
          </a:p>
          <a:p>
            <a:r>
              <a:rPr lang="ru-RU" dirty="0" smtClean="0"/>
              <a:t>Тренировочные мероприятия по заполнению бланков ответов</a:t>
            </a:r>
          </a:p>
          <a:p>
            <a:r>
              <a:rPr lang="ru-RU" dirty="0" smtClean="0"/>
              <a:t>Классные часы, родительские собрания на тему государственная итоговая аттестация, озвучивание «зон риска» в период проведения ГИА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228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397</TotalTime>
  <Words>532</Words>
  <Application>Microsoft Office PowerPoint</Application>
  <PresentationFormat>Широкоэкранный</PresentationFormat>
  <Paragraphs>100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Натуральные материалы</vt:lpstr>
      <vt:lpstr>Родительское собрание </vt:lpstr>
      <vt:lpstr>Итоги успеваемости за 2023-2024 учебный год</vt:lpstr>
      <vt:lpstr>Презентация PowerPoint</vt:lpstr>
      <vt:lpstr>Подготовка к государственной итоговой аттестации в 2024-2025 учебном году</vt:lpstr>
      <vt:lpstr>  Проект расписания ОГЭ 2025     Важно! К сдаче ОГЭ допускаются лица, успешно окончившие 9 класс (прошедшие промежуточную аттестацию по всем предметам учебного плана),  а также получившие «зачет» по итоговому собеседованию.</vt:lpstr>
      <vt:lpstr>Презентация PowerPoint</vt:lpstr>
      <vt:lpstr>Итоговое собеседование</vt:lpstr>
      <vt:lpstr>Для участия в государственной итоговой аттестации, а также итоговом собеседовании</vt:lpstr>
      <vt:lpstr>Подготовка к государственной итоговой аттестации (ГИА)</vt:lpstr>
      <vt:lpstr>Курсы по выбору</vt:lpstr>
      <vt:lpstr>Выставление оценок в аттестат</vt:lpstr>
      <vt:lpstr>Все актуальные документы находятся на официальном сайте МБОУ СОШ №15, в разделе ГИА 9 </vt:lpstr>
      <vt:lpstr>ЗАЧЕТ РЕЗУЛЬТАТОВ ОСВОЕНИЯ ОБУЧАЮЩИМИСЯ ДОПОЛНИТЕЛЬНЫХ ОБРАЗОВАТЕЛЬНЫХ ПРОГРАММ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проведения итогового собеседования по русскому языку  в 9-х классах, в 2020-2021 учебном году</dc:title>
  <dc:creator>On</dc:creator>
  <cp:lastModifiedBy>Елена Станиславовна Малышева</cp:lastModifiedBy>
  <cp:revision>70</cp:revision>
  <dcterms:created xsi:type="dcterms:W3CDTF">2021-01-20T14:55:14Z</dcterms:created>
  <dcterms:modified xsi:type="dcterms:W3CDTF">2024-10-14T09:01:20Z</dcterms:modified>
</cp:coreProperties>
</file>