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7" r:id="rId12"/>
    <p:sldId id="298" r:id="rId13"/>
    <p:sldId id="299" r:id="rId14"/>
    <p:sldId id="256" r:id="rId15"/>
    <p:sldId id="257" r:id="rId16"/>
    <p:sldId id="259" r:id="rId17"/>
    <p:sldId id="260" r:id="rId18"/>
    <p:sldId id="261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5" r:id="rId31"/>
    <p:sldId id="277" r:id="rId32"/>
    <p:sldId id="278" r:id="rId33"/>
    <p:sldId id="279" r:id="rId34"/>
    <p:sldId id="280" r:id="rId35"/>
    <p:sldId id="281" r:id="rId36"/>
    <p:sldId id="276" r:id="rId37"/>
    <p:sldId id="29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9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0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1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2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3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2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4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1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3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8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6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3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9E4B74-FA9D-4676-90FB-980EDEEE867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itogovoye-sobesedovaniye" TargetMode="External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Родительское собрание на параллели 9-х классов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Заместитель директора по учебно-воспитательной работе Малышева Елена Станиславовна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7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95047"/>
            <a:ext cx="9601196" cy="5679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обучения и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896" y="1802674"/>
            <a:ext cx="10572205" cy="4519749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 smtClean="0"/>
              <a:t>По биологии – линейка для проведения измерений при выполнении заданий с рисунками, непрограммируемый калькулятор.</a:t>
            </a:r>
          </a:p>
          <a:p>
            <a:r>
              <a:rPr lang="ru-RU" sz="3300" dirty="0" smtClean="0"/>
              <a:t>По литературе – орфографический словарь, позволяющий устанавливать написание слов и определять значение лексической единицы; полные тексты художественных произведений, а также сборники лирики.</a:t>
            </a:r>
          </a:p>
          <a:p>
            <a:r>
              <a:rPr lang="ru-RU" sz="3300" dirty="0" smtClean="0"/>
              <a:t>По географии – линейка для измерения расстояний по топографической карте; непрограммируемый калькулятор; географические атласы для 7-9 классов для решения практических заданий.</a:t>
            </a:r>
          </a:p>
          <a:p>
            <a:r>
              <a:rPr lang="ru-RU" sz="3300" dirty="0" smtClean="0"/>
              <a:t>По иностранным языкам – технические средства, обеспечивающие воспроизведение аудиозаписей, содержащихся на электронных носителях, для выполнения заданий раздела «</a:t>
            </a:r>
            <a:r>
              <a:rPr lang="ru-RU" sz="3300" dirty="0" err="1" smtClean="0"/>
              <a:t>Аудирование</a:t>
            </a:r>
            <a:r>
              <a:rPr lang="ru-RU" sz="3300" dirty="0" smtClean="0"/>
              <a:t>», аудиогарнитура для выполнения заданий раздела «Говорение».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900" dirty="0" smtClean="0"/>
              <a:t>В день проведения ОГЭ на средствах обучения и воспитания не допускается делать пометки, относящиеся к содержанию заданий КИМ ОГЭ по учебным предметам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9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7" y="1130178"/>
            <a:ext cx="9259386" cy="925045"/>
          </a:xfrm>
        </p:spPr>
        <p:txBody>
          <a:bodyPr/>
          <a:lstStyle/>
          <a:p>
            <a:r>
              <a:rPr lang="ru-RU" dirty="0" smtClean="0"/>
              <a:t>Подготовка к ГИА в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89" y="2417595"/>
            <a:ext cx="10580914" cy="369582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Курсы по выбору</a:t>
            </a:r>
          </a:p>
          <a:p>
            <a:r>
              <a:rPr lang="ru-RU" sz="2800" dirty="0" smtClean="0"/>
              <a:t>Дополнительные занятия</a:t>
            </a:r>
          </a:p>
          <a:p>
            <a:r>
              <a:rPr lang="ru-RU" sz="2800" dirty="0" smtClean="0"/>
              <a:t>Проект </a:t>
            </a:r>
            <a:r>
              <a:rPr lang="ru-RU" sz="2800" dirty="0"/>
              <a:t>«Умные каникулы»</a:t>
            </a:r>
          </a:p>
          <a:p>
            <a:r>
              <a:rPr lang="ru-RU" sz="2800" dirty="0"/>
              <a:t>Пробные экзамены по всем предметам, выносимым на государственную итоговую аттестацию</a:t>
            </a:r>
          </a:p>
          <a:p>
            <a:r>
              <a:rPr lang="ru-RU" sz="2800" dirty="0"/>
              <a:t>Тренировочные мероприятия по заполнению бланков ответов</a:t>
            </a:r>
          </a:p>
          <a:p>
            <a:r>
              <a:rPr lang="ru-RU" sz="2800" dirty="0"/>
              <a:t>Классные часы, родительские собрания на тему государственная итоговая аттестация, озвучивание «зон риска» в период проведения ГИА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094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пробных экзаменов:</a:t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622553"/>
              </p:ext>
            </p:extLst>
          </p:nvPr>
        </p:nvGraphicFramePr>
        <p:xfrm>
          <a:off x="1295400" y="2557463"/>
          <a:ext cx="9601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«5»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«4»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«3»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«2»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14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9В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9Г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00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пробных экзаменов:</a:t>
            </a:r>
            <a:br>
              <a:rPr lang="ru-RU" dirty="0" smtClean="0"/>
            </a:br>
            <a:r>
              <a:rPr lang="ru-RU" dirty="0" smtClean="0"/>
              <a:t>русский язык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48597"/>
              </p:ext>
            </p:extLst>
          </p:nvPr>
        </p:nvGraphicFramePr>
        <p:xfrm>
          <a:off x="1295400" y="2429693"/>
          <a:ext cx="9601200" cy="271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5437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«5»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«4»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«3»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«2»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9В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9Г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79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Порядок проведения итогового собеседования по русскому языку </a:t>
            </a:r>
            <a:br>
              <a:rPr lang="ru-RU" sz="2800" dirty="0" smtClean="0"/>
            </a:br>
            <a:r>
              <a:rPr lang="ru-RU" sz="2800" dirty="0" smtClean="0"/>
              <a:t>в 9-х классах, в 2023-2024 учебном году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4384710"/>
            <a:ext cx="6815669" cy="7601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82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6710"/>
            <a:ext cx="9601196" cy="857685"/>
          </a:xfrm>
        </p:spPr>
        <p:txBody>
          <a:bodyPr/>
          <a:lstStyle/>
          <a:p>
            <a:r>
              <a:rPr lang="ru-RU" dirty="0" smtClean="0"/>
              <a:t>Нормативно-правовые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230" y="1564395"/>
            <a:ext cx="10355409" cy="47040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России, </a:t>
            </a:r>
            <a:r>
              <a:rPr lang="ru-RU" dirty="0" err="1"/>
              <a:t>Рособрнадзора</a:t>
            </a:r>
            <a:r>
              <a:rPr lang="ru-RU" dirty="0"/>
              <a:t> № </a:t>
            </a:r>
            <a:r>
              <a:rPr lang="ru-RU" dirty="0" smtClean="0"/>
              <a:t>232/551 </a:t>
            </a:r>
            <a:r>
              <a:rPr lang="ru-RU" dirty="0"/>
              <a:t>от </a:t>
            </a:r>
            <a:r>
              <a:rPr lang="ru-RU" dirty="0" smtClean="0"/>
              <a:t>04.04.2023 </a:t>
            </a:r>
            <a:r>
              <a:rPr lang="ru-RU" dirty="0"/>
              <a:t>г. «Об утверждении Порядка проведения государственной итоговой аттестации по образовательным программам основного общего образования» </a:t>
            </a:r>
            <a:endParaRPr lang="ru-RU" dirty="0" smtClean="0"/>
          </a:p>
          <a:p>
            <a:pPr algn="just"/>
            <a:r>
              <a:rPr lang="ru-RU" dirty="0" smtClean="0"/>
              <a:t>Письмо </a:t>
            </a:r>
            <a:r>
              <a:rPr lang="ru-RU" dirty="0" err="1" smtClean="0"/>
              <a:t>Рособранадзора</a:t>
            </a:r>
            <a:r>
              <a:rPr lang="ru-RU" dirty="0" smtClean="0"/>
              <a:t> №04-339 от 20.10.2023 «О направлении рекомендаций по организации и проведению итогового собеседования по русскому языку в 2024 году»</a:t>
            </a:r>
          </a:p>
          <a:p>
            <a:pPr algn="just"/>
            <a:r>
              <a:rPr lang="ru-RU" dirty="0"/>
              <a:t>Приказ Департамента образования и молодежной политики Ханты-Мансийского автономного округа – Югры </a:t>
            </a:r>
            <a:r>
              <a:rPr lang="ru-RU" dirty="0" smtClean="0"/>
              <a:t>«</a:t>
            </a:r>
            <a:r>
              <a:rPr lang="ru-RU" dirty="0"/>
              <a:t>Об утверждении порядка проведения итогового собеседования по русскому языку в Ханты-Мансийском автономного округе – Югре в </a:t>
            </a:r>
            <a:r>
              <a:rPr lang="ru-RU" dirty="0" smtClean="0"/>
              <a:t>2024 </a:t>
            </a:r>
            <a:r>
              <a:rPr lang="ru-RU" dirty="0"/>
              <a:t>году»</a:t>
            </a:r>
          </a:p>
          <a:p>
            <a:pPr algn="just"/>
            <a:r>
              <a:rPr lang="ru-RU" dirty="0" smtClean="0"/>
              <a:t>Приказ МБОУ СОШ №15 «Об </a:t>
            </a:r>
            <a:r>
              <a:rPr lang="ru-RU" dirty="0"/>
              <a:t>организации приема и регистрации заявлений участников итогового собеседования по русскому языку в </a:t>
            </a:r>
            <a:r>
              <a:rPr lang="ru-RU" dirty="0" smtClean="0"/>
              <a:t>2024 </a:t>
            </a:r>
            <a:r>
              <a:rPr lang="ru-RU" dirty="0"/>
              <a:t>году в МБОУ СОШ №15</a:t>
            </a:r>
            <a:r>
              <a:rPr lang="ru-RU" dirty="0" smtClean="0"/>
              <a:t>»</a:t>
            </a:r>
          </a:p>
          <a:p>
            <a:pPr algn="just"/>
            <a:r>
              <a:rPr lang="ru-RU" dirty="0"/>
              <a:t>Приказ МБОУ СОШ №15 </a:t>
            </a:r>
            <a:r>
              <a:rPr lang="ru-RU" dirty="0" smtClean="0"/>
              <a:t>«</a:t>
            </a:r>
            <a:r>
              <a:rPr lang="ru-RU" dirty="0"/>
              <a:t>Об организации </a:t>
            </a:r>
            <a:r>
              <a:rPr lang="ru-RU" dirty="0" smtClean="0"/>
              <a:t>проведения итогового собеседования </a:t>
            </a:r>
            <a:r>
              <a:rPr lang="ru-RU" dirty="0"/>
              <a:t>по русскому языку в </a:t>
            </a:r>
            <a:r>
              <a:rPr lang="ru-RU" dirty="0" smtClean="0"/>
              <a:t>2024 </a:t>
            </a:r>
            <a:r>
              <a:rPr lang="ru-RU" dirty="0"/>
              <a:t>году в МБОУ СОШ №15»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57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19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</a:t>
            </a:r>
            <a:r>
              <a:rPr lang="ru-RU" dirty="0"/>
              <a:t>подачи заявления на участие в итоговом собеседовании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Для участия в итоговом собеседовании обучающиеся подают заявление </a:t>
            </a:r>
            <a:r>
              <a:rPr lang="ru-RU" dirty="0" smtClean="0"/>
              <a:t>и </a:t>
            </a:r>
            <a:r>
              <a:rPr lang="ru-RU" dirty="0"/>
              <a:t>согласие на обработку персональных данных в </a:t>
            </a:r>
            <a:r>
              <a:rPr lang="ru-RU" dirty="0" smtClean="0"/>
              <a:t>образовательную организацию, </a:t>
            </a:r>
            <a:r>
              <a:rPr lang="ru-RU" dirty="0"/>
              <a:t>в </a:t>
            </a:r>
            <a:r>
              <a:rPr lang="ru-RU" dirty="0" smtClean="0"/>
              <a:t>которой </a:t>
            </a:r>
            <a:r>
              <a:rPr lang="ru-RU" dirty="0"/>
              <a:t>обучающиеся осваивают образовательные программы основного общего образования, не позднее чем за две недели  до начала проведения итогового собеседования. </a:t>
            </a:r>
            <a:endParaRPr lang="ru-RU" dirty="0" smtClean="0"/>
          </a:p>
          <a:p>
            <a:pPr algn="just"/>
            <a:r>
              <a:rPr lang="ru-RU" dirty="0"/>
              <a:t>Участники итогового собеседования с ОВЗ при подаче заявления на прохождение итогового собеседования предъявляют копию рекомендаций </a:t>
            </a:r>
            <a:r>
              <a:rPr lang="ru-RU" dirty="0" smtClean="0"/>
              <a:t>психолого-медико-педагогической </a:t>
            </a:r>
            <a:r>
              <a:rPr lang="ru-RU" dirty="0"/>
              <a:t>комиссии (далее – ПМПК), участники итогового собеседования –  дети-инвалиды и инвалиды – оригинал или заверенную в установленном порядке копию справки, подтверждающей факт установления инвалидности, выданной федеральным государственным учреждением медико-социальной экспертизы (далее – справка, подтверждающая инвалидность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9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2769"/>
          </a:xfrm>
        </p:spPr>
        <p:txBody>
          <a:bodyPr>
            <a:noAutofit/>
          </a:bodyPr>
          <a:lstStyle/>
          <a:p>
            <a:r>
              <a:rPr lang="ru-RU" sz="3500" dirty="0"/>
              <a:t>Сроки и продолжительность проведения итогового собеседования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778" y="2105239"/>
            <a:ext cx="9952820" cy="40201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Итоговое </a:t>
            </a:r>
            <a:r>
              <a:rPr lang="ru-RU" dirty="0"/>
              <a:t>собеседование проводится во вторую среду февраля 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u="sng" dirty="0" smtClean="0"/>
              <a:t>14 </a:t>
            </a:r>
            <a:r>
              <a:rPr lang="ru-RU" b="1" u="sng" dirty="0"/>
              <a:t>февраля </a:t>
            </a:r>
            <a:r>
              <a:rPr lang="ru-RU" b="1" u="sng" dirty="0" smtClean="0"/>
              <a:t>2024 года. </a:t>
            </a:r>
          </a:p>
          <a:p>
            <a:r>
              <a:rPr lang="ru-RU" dirty="0" smtClean="0"/>
              <a:t> </a:t>
            </a:r>
            <a:r>
              <a:rPr lang="ru-RU" dirty="0"/>
              <a:t>Продолжительность проведения итогового собеседования для каждого участника итогового собеседования составляет </a:t>
            </a:r>
            <a:r>
              <a:rPr lang="ru-RU" u="sng" dirty="0"/>
              <a:t>15-16 минут.  </a:t>
            </a:r>
            <a:endParaRPr lang="ru-RU" u="sng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увеличивается </a:t>
            </a:r>
            <a:r>
              <a:rPr lang="ru-RU" u="sng" dirty="0"/>
              <a:t>на 30 </a:t>
            </a:r>
            <a:r>
              <a:rPr lang="ru-RU" u="sng" dirty="0" smtClean="0"/>
              <a:t>минут.</a:t>
            </a:r>
          </a:p>
          <a:p>
            <a:pPr algn="just"/>
            <a:r>
              <a:rPr lang="ru-RU" dirty="0"/>
              <a:t>В случае получения неудовлетворительного результата («незачет»)  за итоговое собеседование участники итогового собеседования вправе пересдать итоговое собеседование в текущем учебном году, </a:t>
            </a:r>
            <a:r>
              <a:rPr lang="ru-RU" u="sng" dirty="0"/>
              <a:t>но не более двух раз и только в дополнительные </a:t>
            </a:r>
            <a:r>
              <a:rPr lang="ru-RU" u="sng" dirty="0" smtClean="0"/>
              <a:t>сроки </a:t>
            </a:r>
            <a:r>
              <a:rPr lang="ru-RU" u="sng" dirty="0"/>
              <a:t>– </a:t>
            </a:r>
            <a:r>
              <a:rPr lang="ru-RU" u="sng" dirty="0" smtClean="0"/>
              <a:t>13 </a:t>
            </a:r>
            <a:r>
              <a:rPr lang="ru-RU" u="sng" dirty="0"/>
              <a:t>марта и </a:t>
            </a:r>
            <a:r>
              <a:rPr lang="ru-RU" u="sng" dirty="0" smtClean="0"/>
              <a:t>15 апреля 2024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6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419" y="805863"/>
            <a:ext cx="9601196" cy="74751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Подготовка к проведению итогового собеседования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760" y="1818801"/>
            <a:ext cx="10577994" cy="42955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Итоговое собеседование может проводиться в ходе учебного </a:t>
            </a:r>
            <a:r>
              <a:rPr lang="ru-RU" dirty="0" smtClean="0"/>
              <a:t>процесса в </a:t>
            </a:r>
            <a:r>
              <a:rPr lang="ru-RU" dirty="0"/>
              <a:t>образовательной организации. Участники итогового собеседования могут принимать участие в итоговом собеседовании без отрыва от образовательного </a:t>
            </a:r>
            <a:r>
              <a:rPr lang="ru-RU" dirty="0" smtClean="0"/>
              <a:t>процесса.</a:t>
            </a:r>
          </a:p>
          <a:p>
            <a:pPr marL="0" indent="0">
              <a:buNone/>
            </a:pPr>
            <a:r>
              <a:rPr lang="ru-RU" u="sng" dirty="0"/>
              <a:t>Для проведения итогового собеседования выделяются: </a:t>
            </a:r>
            <a:endParaRPr lang="ru-RU" u="sng" dirty="0" smtClean="0"/>
          </a:p>
          <a:p>
            <a:r>
              <a:rPr lang="ru-RU" dirty="0" smtClean="0"/>
              <a:t>учебные </a:t>
            </a:r>
            <a:r>
              <a:rPr lang="ru-RU" dirty="0"/>
              <a:t>кабинеты, в которых участники итогового собеседования ожидают очереди для участия в </a:t>
            </a:r>
            <a:r>
              <a:rPr lang="ru-RU" smtClean="0"/>
              <a:t>итоговом собеседовании;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учебные кабинеты проведения итогового собеседования, в которых участники итогового собеседования проходят процедуру итогового </a:t>
            </a:r>
            <a:r>
              <a:rPr lang="ru-RU" dirty="0" smtClean="0"/>
              <a:t>собеседования;</a:t>
            </a:r>
          </a:p>
          <a:p>
            <a:r>
              <a:rPr lang="ru-RU" dirty="0" smtClean="0"/>
              <a:t>  </a:t>
            </a:r>
            <a:r>
              <a:rPr lang="ru-RU" dirty="0"/>
              <a:t>учебные кабинеты для участников, прошедших итоговое </a:t>
            </a:r>
            <a:r>
              <a:rPr lang="ru-RU" dirty="0" smtClean="0"/>
              <a:t>собеседование.</a:t>
            </a:r>
          </a:p>
          <a:p>
            <a:pPr marL="0" indent="0">
              <a:buNone/>
            </a:pPr>
            <a:r>
              <a:rPr lang="ru-RU" dirty="0"/>
              <a:t>Рабочее место в аудитории проведения итогового собеседования оборудуется техническими средствами, позволяющими осуществить аудиозапись устных ответов участников итогового </a:t>
            </a:r>
            <a:r>
              <a:rPr lang="ru-RU" dirty="0" smtClean="0"/>
              <a:t>собеседования.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28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419" y="772812"/>
            <a:ext cx="9601196" cy="7364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Состав </a:t>
            </a:r>
            <a:r>
              <a:rPr lang="ru-RU" sz="2800" dirty="0"/>
              <a:t>комиссии по проведению итогового </a:t>
            </a:r>
            <a:r>
              <a:rPr lang="ru-RU" sz="2800" dirty="0" smtClean="0"/>
              <a:t>собеседования: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64" y="1718630"/>
            <a:ext cx="9601196" cy="407624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ответственный организатор образовательной организации, обеспечивающий подготовку и проведение итогового </a:t>
            </a:r>
            <a:r>
              <a:rPr lang="ru-RU" dirty="0" smtClean="0"/>
              <a:t>собеседования;</a:t>
            </a:r>
          </a:p>
          <a:p>
            <a:r>
              <a:rPr lang="ru-RU" dirty="0" smtClean="0"/>
              <a:t> </a:t>
            </a:r>
            <a:r>
              <a:rPr lang="ru-RU" dirty="0"/>
              <a:t>организаторы проведения итогового собеседования, обеспечивающие передвижение участников итогового собеседования и соблюдение порядка иными обучающимися образовательной организации, не принимающими участия в итоговом </a:t>
            </a:r>
            <a:r>
              <a:rPr lang="ru-RU" dirty="0" smtClean="0"/>
              <a:t>собеседовании;</a:t>
            </a:r>
          </a:p>
          <a:p>
            <a:r>
              <a:rPr lang="ru-RU" dirty="0" smtClean="0"/>
              <a:t>экзаменаторы-собеседники</a:t>
            </a:r>
            <a:r>
              <a:rPr lang="ru-RU" dirty="0"/>
              <a:t>, которые проводят собеседование с участниками итогового собеседования, проводят инструктаж участника итогового собеседования  по выполнению заданий КИМ итогового собеседования, а также обеспечивают проверку документов, удостоверяющих личность участников итогового собеседования, фиксируют время начала и время окончания проведения итогового собеседования для каждого участника итогового собеседования.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75212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Порядок проведения государственной итоговой аттестации</a:t>
            </a:r>
            <a:br>
              <a:rPr lang="ru-RU" sz="2800" dirty="0" smtClean="0"/>
            </a:br>
            <a:r>
              <a:rPr lang="ru-RU" sz="2800" dirty="0" smtClean="0"/>
              <a:t>в 9-х классах, в 2024 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640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215" y="1444841"/>
            <a:ext cx="9601196" cy="73649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/>
              <a:t>С</a:t>
            </a:r>
            <a:r>
              <a:rPr lang="ru-RU" sz="3100" dirty="0" smtClean="0"/>
              <a:t>остав </a:t>
            </a:r>
            <a:r>
              <a:rPr lang="ru-RU" sz="3100" dirty="0"/>
              <a:t>комиссии по проверке итогового </a:t>
            </a:r>
            <a:r>
              <a:rPr lang="ru-RU" sz="3100" dirty="0" smtClean="0"/>
              <a:t>собеседования: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Экспертами </a:t>
            </a:r>
            <a:r>
              <a:rPr lang="ru-RU" dirty="0"/>
              <a:t>по проверке устных ответов участников итогового собеседования, </a:t>
            </a:r>
            <a:r>
              <a:rPr lang="ru-RU" dirty="0" smtClean="0"/>
              <a:t>являются учителя, </a:t>
            </a:r>
            <a:r>
              <a:rPr lang="ru-RU" dirty="0"/>
              <a:t>имеющими высшее образование по специальности «Русский язык и литература» с квалификацией «Учитель русского языка и литературы</a:t>
            </a:r>
            <a:r>
              <a:rPr lang="ru-RU" dirty="0" smtClean="0"/>
              <a:t>».</a:t>
            </a:r>
          </a:p>
          <a:p>
            <a:r>
              <a:rPr lang="ru-RU" dirty="0"/>
              <a:t>Количественный состав комиссии по проверке итогового собеседования определяет образовательная организация в зависимости от количества участников итогового </a:t>
            </a:r>
            <a:r>
              <a:rPr lang="ru-RU" dirty="0" smtClean="0"/>
              <a:t>собеседования.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7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1245"/>
          </a:xfrm>
        </p:spPr>
        <p:txBody>
          <a:bodyPr>
            <a:normAutofit fontScale="90000"/>
          </a:bodyPr>
          <a:lstStyle/>
          <a:p>
            <a:r>
              <a:rPr lang="ru-RU" sz="3500" dirty="0"/>
              <a:t>Проведение итогового собеседования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652" y="1751683"/>
            <a:ext cx="10190603" cy="4175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день проведения итогового собеседования в месте проведения итогового собеседования могут присутствовать: </a:t>
            </a:r>
            <a:endParaRPr lang="ru-RU" dirty="0" smtClean="0"/>
          </a:p>
          <a:p>
            <a:r>
              <a:rPr lang="ru-RU" dirty="0" smtClean="0"/>
              <a:t>ассистент</a:t>
            </a:r>
            <a:r>
              <a:rPr lang="ru-RU" dirty="0"/>
              <a:t>, оказывающий участникам итогового собеседования с ОВЗ, участникам итогового собеседования – детям-инвалидам и инвалидам необходимую техническую помощь с учетом состояния их здоровья, особенностей психофизического развития  и индивидуальных возможностей, помогающих им занять рабочее место, передвигаться, прочитать задание; </a:t>
            </a:r>
            <a:endParaRPr lang="ru-RU" dirty="0" smtClean="0"/>
          </a:p>
          <a:p>
            <a:r>
              <a:rPr lang="ru-RU" dirty="0" smtClean="0"/>
              <a:t>аккредитованные </a:t>
            </a:r>
            <a:r>
              <a:rPr lang="ru-RU" dirty="0"/>
              <a:t>общественные наблюдатели; </a:t>
            </a:r>
            <a:endParaRPr lang="ru-RU" dirty="0" smtClean="0"/>
          </a:p>
          <a:p>
            <a:r>
              <a:rPr lang="ru-RU" dirty="0" smtClean="0"/>
              <a:t>аккредитованные </a:t>
            </a:r>
            <a:r>
              <a:rPr lang="ru-RU" dirty="0"/>
              <a:t>представители средств массовой информации; </a:t>
            </a:r>
            <a:endParaRPr lang="ru-RU" dirty="0" smtClean="0"/>
          </a:p>
          <a:p>
            <a:r>
              <a:rPr lang="ru-RU" dirty="0" smtClean="0"/>
              <a:t>должностные </a:t>
            </a:r>
            <a:r>
              <a:rPr lang="ru-RU" dirty="0"/>
              <a:t>лица </a:t>
            </a:r>
            <a:r>
              <a:rPr lang="ru-RU" dirty="0" err="1"/>
              <a:t>Рособрнадзора</a:t>
            </a:r>
            <a:r>
              <a:rPr lang="ru-RU" dirty="0"/>
              <a:t>, а также иные лица, определенные </a:t>
            </a:r>
            <a:r>
              <a:rPr lang="ru-RU" dirty="0" err="1"/>
              <a:t>Рособрнадзором</a:t>
            </a:r>
            <a:r>
              <a:rPr lang="ru-RU" dirty="0"/>
              <a:t>, и (или) должностные лица органа исполнительной власти субъекта Российской Федерации, осуществляющего переданные полномочия Российской Федерации в сфере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79877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16162"/>
          </a:xfrm>
        </p:spPr>
        <p:txBody>
          <a:bodyPr>
            <a:noAutofit/>
          </a:bodyPr>
          <a:lstStyle/>
          <a:p>
            <a:r>
              <a:rPr lang="ru-RU" sz="3500" dirty="0"/>
              <a:t>Проведение итогового собеседования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946" y="2006088"/>
            <a:ext cx="10140108" cy="396505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Итоговое собеседование начинается в </a:t>
            </a:r>
            <a:r>
              <a:rPr lang="ru-RU" b="1" u="sng" dirty="0"/>
              <a:t>09.00 </a:t>
            </a:r>
            <a:r>
              <a:rPr lang="ru-RU" dirty="0"/>
              <a:t>по местному времени. </a:t>
            </a:r>
            <a:endParaRPr lang="ru-RU" dirty="0" smtClean="0"/>
          </a:p>
          <a:p>
            <a:r>
              <a:rPr lang="ru-RU" dirty="0" smtClean="0"/>
              <a:t>Участники итогового </a:t>
            </a:r>
            <a:r>
              <a:rPr lang="ru-RU" dirty="0"/>
              <a:t>собеседования ожидают своей очереди в аудитории ожидания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аудиториях проведения итогового собеседования ведется </a:t>
            </a:r>
            <a:r>
              <a:rPr lang="ru-RU" dirty="0" smtClean="0"/>
              <a:t>аудиозапись.</a:t>
            </a:r>
          </a:p>
          <a:p>
            <a:r>
              <a:rPr lang="ru-RU" dirty="0" smtClean="0"/>
              <a:t>Организатор </a:t>
            </a:r>
            <a:r>
              <a:rPr lang="ru-RU" dirty="0"/>
              <a:t>проведения итогового собеседования приглашает участника итогового собеседования и сопровождает его в аудиторию проведения итогового собеседования согласно списку участников, полученному от ответственного организатора образовательной организации, а после окончания итогового собеседования для участника – в учебный кабинет для участников, прошедших итоговое собеседование. Затем  в аудиторию проведения итогового собеседования приглашается новый участник итогового собеседования.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4248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90605"/>
            <a:ext cx="9601196" cy="692432"/>
          </a:xfrm>
        </p:spPr>
        <p:txBody>
          <a:bodyPr>
            <a:normAutofit/>
          </a:bodyPr>
          <a:lstStyle/>
          <a:p>
            <a:r>
              <a:rPr lang="ru-RU" sz="3500" dirty="0"/>
              <a:t>Проведение итогового собеседования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время проведения итогового собеседования участникам итогового собеседования </a:t>
            </a:r>
            <a:r>
              <a:rPr lang="ru-RU" b="1" u="sng" dirty="0"/>
              <a:t>запрещено</a:t>
            </a:r>
            <a:r>
              <a:rPr lang="ru-RU" dirty="0"/>
              <a:t> иметь при себе средства связи, фото-, аудио- и видеоаппаратуру, справочные материалы, письменные заметки и иные средства хранения и передачи информации. </a:t>
            </a:r>
            <a:endParaRPr lang="ru-RU" dirty="0" smtClean="0"/>
          </a:p>
          <a:p>
            <a:pPr algn="just"/>
            <a:r>
              <a:rPr lang="ru-RU" dirty="0"/>
              <a:t>В случае если участник итогового собеседования по состоянию здоровья  или другим уважительным причинам не может завершить итоговое собеседование,  он может покинуть аудиторию проведения итогового собеседования.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75957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300" y="849930"/>
            <a:ext cx="10018921" cy="1303867"/>
          </a:xfrm>
        </p:spPr>
        <p:txBody>
          <a:bodyPr>
            <a:noAutofit/>
          </a:bodyPr>
          <a:lstStyle/>
          <a:p>
            <a:r>
              <a:rPr lang="ru-RU" sz="2800" dirty="0"/>
              <a:t>Особенности организации и проведения итогового собеседования  для участников итогового собеседования с ОВЗ, участников итогового собеседования – детей-инвалидов и инвалидов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9952821" cy="3318936"/>
          </a:xfrm>
        </p:spPr>
        <p:txBody>
          <a:bodyPr/>
          <a:lstStyle/>
          <a:p>
            <a:r>
              <a:rPr lang="ru-RU" dirty="0"/>
              <a:t>Участники итогового собеседования с ОВЗ при подаче заявления на участие  в итоговом собеседовании предъявляют копию рекомендаций </a:t>
            </a:r>
            <a:r>
              <a:rPr lang="ru-RU" dirty="0" smtClean="0"/>
              <a:t>ТПМПК</a:t>
            </a:r>
            <a:r>
              <a:rPr lang="ru-RU" dirty="0"/>
              <a:t>, а участники итогового собеседования – дети-инвалиды и инвалиды – оригинал или заверенную копию справки, подтверждающей </a:t>
            </a:r>
            <a:r>
              <a:rPr lang="ru-RU" dirty="0" smtClean="0"/>
              <a:t>инвалидность.</a:t>
            </a:r>
          </a:p>
          <a:p>
            <a:r>
              <a:rPr lang="ru-RU" dirty="0"/>
              <a:t> Основанием для организации проведения итогового собеседования на дому,  в медицинской организации являются заключение медицинской организации  и рекомендации </a:t>
            </a:r>
            <a:r>
              <a:rPr lang="ru-RU" dirty="0" smtClean="0"/>
              <a:t>ТПМПК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51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Основанием для выполнения отдельных заданий, предусмотренных КИМ итогового собеседования, и оценивания по критериям, по которым данный участник итогового собеседования может быть оценен, являются соответствующие рекомендации </a:t>
            </a:r>
            <a:r>
              <a:rPr lang="ru-RU" dirty="0" smtClean="0"/>
              <a:t>ТПМПК</a:t>
            </a:r>
            <a:r>
              <a:rPr lang="ru-RU" dirty="0"/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Особенности организации и проведения итогового собеседования  для участников итогового собеседования с ОВЗ, участников итогового собеседования – детей-инвалидов и инвалидов </a:t>
            </a:r>
          </a:p>
        </p:txBody>
      </p:sp>
    </p:spTree>
    <p:extLst>
      <p:ext uri="{BB962C8B-B14F-4D97-AF65-F5344CB8AC3E}">
        <p14:creationId xmlns:p14="http://schemas.microsoft.com/office/powerpoint/2010/main" val="827859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Проверка и оценивание итогового собеседования комиссией по проверке итогового собеседования </a:t>
            </a:r>
            <a:r>
              <a:rPr lang="ru-RU" dirty="0" smtClean="0"/>
              <a:t>завершается </a:t>
            </a:r>
            <a:r>
              <a:rPr lang="ru-RU" dirty="0"/>
              <a:t>не позднее чем через пять календарных дней с даты проведения итогового собеседования. </a:t>
            </a:r>
            <a:endParaRPr lang="ru-RU" dirty="0" smtClean="0"/>
          </a:p>
          <a:p>
            <a:pPr algn="just"/>
            <a:r>
              <a:rPr lang="ru-RU" dirty="0" smtClean="0"/>
              <a:t>Ознакомление с результатами итогового собеседования  проходит в образовательной организации, </a:t>
            </a:r>
            <a:r>
              <a:rPr lang="ru-RU" dirty="0"/>
              <a:t>в которой обучающиеся осваивают образовательные программы основного общего </a:t>
            </a:r>
            <a:r>
              <a:rPr lang="ru-RU" dirty="0" smtClean="0"/>
              <a:t>образования.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95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099" y="1301623"/>
            <a:ext cx="9601196" cy="857684"/>
          </a:xfrm>
        </p:spPr>
        <p:txBody>
          <a:bodyPr>
            <a:normAutofit fontScale="90000"/>
          </a:bodyPr>
          <a:lstStyle/>
          <a:p>
            <a:r>
              <a:rPr lang="ru-RU" sz="3900" dirty="0"/>
              <a:t>Повторный допуск к итоговому собеседованию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911" y="2325577"/>
            <a:ext cx="10437563" cy="3557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Повторно </a:t>
            </a:r>
            <a:r>
              <a:rPr lang="ru-RU" dirty="0"/>
              <a:t>допускаются к итоговому собеседованию в дополнительные сроки  в текущем учебном году (во вторую рабочую среду марта и первый рабочий понедельник </a:t>
            </a:r>
            <a:r>
              <a:rPr lang="ru-RU" dirty="0" smtClean="0"/>
              <a:t>апреля) </a:t>
            </a:r>
            <a:r>
              <a:rPr lang="ru-RU" dirty="0"/>
              <a:t>следующие участники итогового собеседования: </a:t>
            </a:r>
            <a:endParaRPr lang="ru-RU" dirty="0" smtClean="0"/>
          </a:p>
          <a:p>
            <a:r>
              <a:rPr lang="ru-RU" dirty="0" smtClean="0"/>
              <a:t>получившие </a:t>
            </a:r>
            <a:r>
              <a:rPr lang="ru-RU" dirty="0"/>
              <a:t>по итоговому собеседованию неудовлетворительный результат («незачет»);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явившиеся на итоговое собеседование по уважительным причинам (болезнь  или иные обстоятельства), подтвержденным документально;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завершившие итоговое собеседование по уважительным причинам (болезнь  или иные обстоятельства), подтвержденным документально. </a:t>
            </a:r>
          </a:p>
        </p:txBody>
      </p:sp>
    </p:spTree>
    <p:extLst>
      <p:ext uri="{BB962C8B-B14F-4D97-AF65-F5344CB8AC3E}">
        <p14:creationId xmlns:p14="http://schemas.microsoft.com/office/powerpoint/2010/main" val="29761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dirty="0"/>
              <a:t>Срок действия результатов итогового собеседования  </a:t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500" dirty="0" smtClean="0"/>
              <a:t>Результат </a:t>
            </a:r>
            <a:r>
              <a:rPr lang="ru-RU" sz="3500" dirty="0"/>
              <a:t>итогового собеседования как допуска к ГИА действует </a:t>
            </a:r>
            <a:r>
              <a:rPr lang="ru-RU" sz="3500" u="sng" dirty="0"/>
              <a:t>бессрочно</a:t>
            </a:r>
            <a:r>
              <a:rPr lang="ru-RU" sz="3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504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7" y="927047"/>
            <a:ext cx="10752461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/>
              <a:t>В</a:t>
            </a:r>
            <a:r>
              <a:rPr lang="ru-RU" sz="3600" dirty="0" smtClean="0"/>
              <a:t>ременной </a:t>
            </a:r>
            <a:r>
              <a:rPr lang="ru-RU" sz="3600" dirty="0"/>
              <a:t>регламент выполнения заданий итогового собеседования каждым участником итогового собеседования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692869"/>
              </p:ext>
            </p:extLst>
          </p:nvPr>
        </p:nvGraphicFramePr>
        <p:xfrm>
          <a:off x="1295400" y="2557463"/>
          <a:ext cx="96012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Действия обучающихся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Время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ЧТЕНИЕ ТЕКСТА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к чтению вслух. Чтение текста про себя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2-х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Чтение текста вслух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до 2-х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к пересказу с привлечением дополнительной информации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до 2-х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Пересказ текста с привлечением дополнительной информации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3-х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8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2794"/>
          </a:xfrm>
        </p:spPr>
        <p:txBody>
          <a:bodyPr/>
          <a:lstStyle/>
          <a:p>
            <a:r>
              <a:rPr lang="ru-RU" dirty="0" smtClean="0"/>
              <a:t>Нормативно-правовые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394857"/>
            <a:ext cx="9601196" cy="302816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России, Рособрнадзора № 232/551 от 04.04.2023 </a:t>
            </a:r>
            <a:r>
              <a:rPr lang="ru-RU" dirty="0" smtClean="0"/>
              <a:t>г</a:t>
            </a:r>
            <a:r>
              <a:rPr lang="ru-RU" dirty="0"/>
              <a:t>. «Об утверждении Порядка проведения государственной итоговой аттестации по образовательным программам основного общего образования» </a:t>
            </a:r>
            <a:endParaRPr lang="ru-RU" dirty="0" smtClean="0"/>
          </a:p>
          <a:p>
            <a:r>
              <a:rPr lang="ru-RU" dirty="0" smtClean="0"/>
              <a:t>Проект приказа «Об утверждении единого расписания и продолжительности проведения основного государственного экзамена (ОГЭ) по каждому учебному предмету, требования к использованию средств обучения и воспитания при его проведении в 2024 году»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679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7" y="927047"/>
            <a:ext cx="10752461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/>
              <a:t>В</a:t>
            </a:r>
            <a:r>
              <a:rPr lang="ru-RU" sz="3600" dirty="0" smtClean="0"/>
              <a:t>ременной </a:t>
            </a:r>
            <a:r>
              <a:rPr lang="ru-RU" sz="3600" dirty="0"/>
              <a:t>регламент выполнения заданий итогового собеседования каждым участником итогового собеседования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855663"/>
              </p:ext>
            </p:extLst>
          </p:nvPr>
        </p:nvGraphicFramePr>
        <p:xfrm>
          <a:off x="1240316" y="2678649"/>
          <a:ext cx="9601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4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Действия обучающихся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Время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МОНОЛОГ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Знакомство с темой монолога. Подготовка к ответу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1-ой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по теме выбранного вариант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3-х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ДИАЛОГ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Вступает в диалог с экзаменатором-собеседником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3-х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62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278" t="5623" r="29699" b="242"/>
          <a:stretch/>
        </p:blipFill>
        <p:spPr>
          <a:xfrm>
            <a:off x="3514382" y="239311"/>
            <a:ext cx="4957590" cy="63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290" t="8353" r="28976" b="26427"/>
          <a:stretch/>
        </p:blipFill>
        <p:spPr>
          <a:xfrm>
            <a:off x="2214389" y="583893"/>
            <a:ext cx="6658638" cy="55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4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651" t="13173" r="29789" b="1526"/>
          <a:stretch/>
        </p:blipFill>
        <p:spPr>
          <a:xfrm>
            <a:off x="3172856" y="495759"/>
            <a:ext cx="5276893" cy="59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83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374" t="11084" r="27981" b="9880"/>
          <a:stretch/>
        </p:blipFill>
        <p:spPr>
          <a:xfrm>
            <a:off x="3040656" y="440675"/>
            <a:ext cx="5717754" cy="5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12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645" t="4498" r="28253" b="42651"/>
          <a:stretch/>
        </p:blipFill>
        <p:spPr>
          <a:xfrm>
            <a:off x="2324559" y="870331"/>
            <a:ext cx="7631108" cy="52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18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Демонстрационные материалы </a:t>
            </a:r>
            <a:r>
              <a:rPr lang="ru-RU" dirty="0"/>
              <a:t>для проведения итогового собеседования, включая критерии оценивания итогового собеседования, </a:t>
            </a:r>
            <a:r>
              <a:rPr lang="ru-RU" dirty="0" smtClean="0"/>
              <a:t>размещены </a:t>
            </a:r>
            <a:r>
              <a:rPr lang="ru-RU" dirty="0"/>
              <a:t>на официальном сайте ФГБНУ «ФИПИ» (</a:t>
            </a:r>
            <a:r>
              <a:rPr lang="ru-RU" dirty="0">
                <a:hlinkClick r:id="rId2"/>
              </a:rPr>
              <a:t>http://fipi.ru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fipi.ru/itogovoye-sobesedovaniye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579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0478" y="3003247"/>
            <a:ext cx="6815669" cy="1011406"/>
          </a:xfrm>
        </p:spPr>
        <p:txBody>
          <a:bodyPr/>
          <a:lstStyle/>
          <a:p>
            <a:r>
              <a:rPr lang="ru-RU" sz="2800" dirty="0"/>
              <a:t>Заместитель директора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учебно-воспитательной работе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Малышева </a:t>
            </a:r>
            <a:r>
              <a:rPr lang="ru-RU" sz="2800" dirty="0"/>
              <a:t>Елена Станиславовна</a:t>
            </a:r>
            <a:br>
              <a:rPr lang="ru-RU" sz="2800" dirty="0"/>
            </a:br>
            <a:r>
              <a:rPr lang="ru-RU" sz="2800" dirty="0" smtClean="0"/>
              <a:t>51-00-25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271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Досрочный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91469"/>
            <a:ext cx="9999615" cy="3318936"/>
          </a:xfrm>
        </p:spPr>
        <p:txBody>
          <a:bodyPr/>
          <a:lstStyle/>
          <a:p>
            <a:r>
              <a:rPr lang="ru-RU" dirty="0" smtClean="0"/>
              <a:t>23 </a:t>
            </a:r>
            <a:r>
              <a:rPr lang="ru-RU" dirty="0"/>
              <a:t>апреля </a:t>
            </a:r>
            <a:r>
              <a:rPr lang="ru-RU" dirty="0" smtClean="0"/>
              <a:t>(вторник) </a:t>
            </a:r>
            <a:r>
              <a:rPr lang="ru-RU" dirty="0"/>
              <a:t>– математика;</a:t>
            </a:r>
          </a:p>
          <a:p>
            <a:r>
              <a:rPr lang="ru-RU" dirty="0" smtClean="0"/>
              <a:t>26 </a:t>
            </a:r>
            <a:r>
              <a:rPr lang="ru-RU" dirty="0"/>
              <a:t>апреля </a:t>
            </a:r>
            <a:r>
              <a:rPr lang="ru-RU" dirty="0" smtClean="0"/>
              <a:t>(пятница) </a:t>
            </a:r>
            <a:r>
              <a:rPr lang="ru-RU" dirty="0"/>
              <a:t>– русский язык;</a:t>
            </a:r>
          </a:p>
          <a:p>
            <a:r>
              <a:rPr lang="ru-RU" dirty="0" smtClean="0"/>
              <a:t>3 </a:t>
            </a:r>
            <a:r>
              <a:rPr lang="ru-RU" dirty="0"/>
              <a:t>мая </a:t>
            </a:r>
            <a:r>
              <a:rPr lang="ru-RU" dirty="0" smtClean="0"/>
              <a:t>(пятница) – информатика, литература, обществознание, химия;</a:t>
            </a:r>
          </a:p>
          <a:p>
            <a:r>
              <a:rPr lang="ru-RU" dirty="0" smtClean="0"/>
              <a:t>7 мая (вторник) - история</a:t>
            </a:r>
            <a:r>
              <a:rPr lang="ru-RU" dirty="0"/>
              <a:t>, биология, физика, география, иностранные </a:t>
            </a:r>
            <a:r>
              <a:rPr lang="ru-RU" dirty="0" smtClean="0"/>
              <a:t>языки.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0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03565"/>
            <a:ext cx="9601196" cy="364889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24 мая </a:t>
            </a:r>
            <a:r>
              <a:rPr lang="ru-RU" dirty="0" smtClean="0"/>
              <a:t>(пятница) </a:t>
            </a:r>
            <a:r>
              <a:rPr lang="ru-RU" dirty="0"/>
              <a:t>– иностранные языки (английский, французский, немецкий, испанский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25 </a:t>
            </a:r>
            <a:r>
              <a:rPr lang="ru-RU" dirty="0"/>
              <a:t>мая </a:t>
            </a:r>
            <a:r>
              <a:rPr lang="ru-RU" dirty="0" smtClean="0"/>
              <a:t>(суббота) </a:t>
            </a:r>
            <a:r>
              <a:rPr lang="ru-RU" dirty="0"/>
              <a:t>– иностранные языки (английский, французский, немецкий, испанский);</a:t>
            </a:r>
          </a:p>
          <a:p>
            <a:r>
              <a:rPr lang="ru-RU" dirty="0" smtClean="0"/>
              <a:t>27 мая (понедельник) – биология, обществознание, химия;</a:t>
            </a:r>
          </a:p>
          <a:p>
            <a:r>
              <a:rPr lang="ru-RU" dirty="0" smtClean="0"/>
              <a:t>30 мая (четверг) – география, история, физика, химия;</a:t>
            </a:r>
          </a:p>
          <a:p>
            <a:r>
              <a:rPr lang="ru-RU" dirty="0" smtClean="0"/>
              <a:t>3 июня (понедельник) – русский язык;</a:t>
            </a:r>
          </a:p>
          <a:p>
            <a:r>
              <a:rPr lang="ru-RU" dirty="0" smtClean="0"/>
              <a:t>6 июня (четверг) – математика;</a:t>
            </a:r>
            <a:endParaRPr lang="ru-RU" dirty="0"/>
          </a:p>
          <a:p>
            <a:r>
              <a:rPr lang="ru-RU" dirty="0" smtClean="0"/>
              <a:t>11 июня(вторник</a:t>
            </a:r>
            <a:r>
              <a:rPr lang="ru-RU" dirty="0"/>
              <a:t>) </a:t>
            </a:r>
            <a:r>
              <a:rPr lang="ru-RU" dirty="0" smtClean="0"/>
              <a:t>–  информатика, география, обществознание;</a:t>
            </a:r>
            <a:endParaRPr lang="ru-RU" dirty="0"/>
          </a:p>
          <a:p>
            <a:r>
              <a:rPr lang="ru-RU" dirty="0" smtClean="0"/>
              <a:t>14 </a:t>
            </a:r>
            <a:r>
              <a:rPr lang="ru-RU" dirty="0"/>
              <a:t>июня (пятница) – </a:t>
            </a:r>
            <a:r>
              <a:rPr lang="ru-RU" dirty="0" smtClean="0"/>
              <a:t>биология, информатика, литература, физика;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6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Резервные сроки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24 </a:t>
            </a:r>
            <a:r>
              <a:rPr lang="ru-RU" dirty="0"/>
              <a:t>июня (понедельник) – русский язык;</a:t>
            </a:r>
          </a:p>
          <a:p>
            <a:r>
              <a:rPr lang="ru-RU" dirty="0" smtClean="0"/>
              <a:t>25 </a:t>
            </a:r>
            <a:r>
              <a:rPr lang="ru-RU" dirty="0"/>
              <a:t>июня (вторник) – по всем учебным предметам (кроме русского языка </a:t>
            </a:r>
          </a:p>
          <a:p>
            <a:r>
              <a:rPr lang="ru-RU" dirty="0"/>
              <a:t>и математики);</a:t>
            </a:r>
          </a:p>
          <a:p>
            <a:r>
              <a:rPr lang="ru-RU" dirty="0" smtClean="0"/>
              <a:t>26 </a:t>
            </a:r>
            <a:r>
              <a:rPr lang="ru-RU" dirty="0"/>
              <a:t>июня (среда) – по всем учебным предметам (кроме русского языка </a:t>
            </a:r>
            <a:r>
              <a:rPr lang="ru-RU" dirty="0" smtClean="0"/>
              <a:t>и </a:t>
            </a:r>
            <a:r>
              <a:rPr lang="ru-RU" dirty="0"/>
              <a:t>математики);</a:t>
            </a:r>
          </a:p>
          <a:p>
            <a:r>
              <a:rPr lang="ru-RU" dirty="0" smtClean="0"/>
              <a:t>27 </a:t>
            </a:r>
            <a:r>
              <a:rPr lang="ru-RU" dirty="0"/>
              <a:t>июня (четверг) – математика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 июля (понедельник) </a:t>
            </a:r>
            <a:r>
              <a:rPr lang="ru-RU" dirty="0"/>
              <a:t>– по всем учебным предметам;</a:t>
            </a:r>
          </a:p>
          <a:p>
            <a:r>
              <a:rPr lang="ru-RU" dirty="0" smtClean="0"/>
              <a:t>2 </a:t>
            </a:r>
            <a:r>
              <a:rPr lang="ru-RU" dirty="0"/>
              <a:t>июля </a:t>
            </a:r>
            <a:r>
              <a:rPr lang="ru-RU" dirty="0" smtClean="0"/>
              <a:t>(вторник) </a:t>
            </a:r>
            <a:r>
              <a:rPr lang="ru-RU" dirty="0"/>
              <a:t>– по всем учебным предметам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91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сентября </a:t>
            </a:r>
            <a:r>
              <a:rPr lang="ru-RU" dirty="0" smtClean="0"/>
              <a:t>(вторник) </a:t>
            </a:r>
            <a:r>
              <a:rPr lang="ru-RU" dirty="0"/>
              <a:t>– математика;</a:t>
            </a:r>
          </a:p>
          <a:p>
            <a:r>
              <a:rPr lang="ru-RU" dirty="0" smtClean="0"/>
              <a:t>6 </a:t>
            </a:r>
            <a:r>
              <a:rPr lang="ru-RU" dirty="0"/>
              <a:t>сентября </a:t>
            </a:r>
            <a:r>
              <a:rPr lang="ru-RU" dirty="0" smtClean="0"/>
              <a:t>(пятница) </a:t>
            </a:r>
            <a:r>
              <a:rPr lang="ru-RU" dirty="0"/>
              <a:t>– русский язык;</a:t>
            </a:r>
          </a:p>
          <a:p>
            <a:r>
              <a:rPr lang="ru-RU" dirty="0" smtClean="0"/>
              <a:t>10 </a:t>
            </a:r>
            <a:r>
              <a:rPr lang="ru-RU" dirty="0"/>
              <a:t>сентября (вторник) – история, биология, физика, география;</a:t>
            </a:r>
          </a:p>
          <a:p>
            <a:r>
              <a:rPr lang="ru-RU" dirty="0" smtClean="0"/>
              <a:t>13 </a:t>
            </a:r>
            <a:r>
              <a:rPr lang="ru-RU" dirty="0"/>
              <a:t>сентября (пятница) – обществознание, химия, </a:t>
            </a:r>
            <a:r>
              <a:rPr lang="ru-RU" dirty="0" smtClean="0"/>
              <a:t>информатика, литература</a:t>
            </a:r>
            <a:r>
              <a:rPr lang="ru-RU" dirty="0"/>
              <a:t>, иностранные языки</a:t>
            </a:r>
          </a:p>
        </p:txBody>
      </p:sp>
    </p:spTree>
    <p:extLst>
      <p:ext uri="{BB962C8B-B14F-4D97-AF65-F5344CB8AC3E}">
        <p14:creationId xmlns:p14="http://schemas.microsoft.com/office/powerpoint/2010/main" val="27178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4085"/>
          </a:xfrm>
        </p:spPr>
        <p:txBody>
          <a:bodyPr/>
          <a:lstStyle/>
          <a:p>
            <a:r>
              <a:rPr lang="ru-RU" dirty="0" smtClean="0"/>
              <a:t>Порядок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406" y="2408887"/>
            <a:ext cx="10119361" cy="33189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экзамены начинаются с 10.00 по местному времени</a:t>
            </a:r>
          </a:p>
          <a:p>
            <a:pPr marL="0" indent="0">
              <a:buNone/>
            </a:pPr>
            <a:r>
              <a:rPr lang="ru-RU" u="sng" dirty="0" smtClean="0"/>
              <a:t>Продолжительность ОГЭ:</a:t>
            </a:r>
          </a:p>
          <a:p>
            <a:r>
              <a:rPr lang="ru-RU" dirty="0" smtClean="0"/>
              <a:t>По математике, русскому языку, литературе – 3 часа 55 минут (235 минут)</a:t>
            </a:r>
          </a:p>
          <a:p>
            <a:r>
              <a:rPr lang="ru-RU" dirty="0" smtClean="0"/>
              <a:t>По физике, обществознанию, истории, химии – 3 часа (180 минут)</a:t>
            </a:r>
          </a:p>
          <a:p>
            <a:r>
              <a:rPr lang="ru-RU" dirty="0" smtClean="0"/>
              <a:t>По информатике, географии, биологии – 2 час 30 минут (150 минут)</a:t>
            </a:r>
          </a:p>
          <a:p>
            <a:r>
              <a:rPr lang="ru-RU" dirty="0" smtClean="0"/>
              <a:t>По иностранным языкам (кроме раздела «Говорение») – 2 часа (120 минут)</a:t>
            </a:r>
          </a:p>
          <a:p>
            <a:r>
              <a:rPr lang="ru-RU" dirty="0" smtClean="0"/>
              <a:t>По иностранным языка (раздел «Говорение») – 15 минут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09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95047"/>
            <a:ext cx="9601196" cy="5679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обучения и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896" y="1828800"/>
            <a:ext cx="10572205" cy="4005943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 smtClean="0"/>
              <a:t>По русскому языку – орфографический словарь, позволяющий установить нормативное написание слов.</a:t>
            </a:r>
          </a:p>
          <a:p>
            <a:r>
              <a:rPr lang="ru-RU" sz="3300" dirty="0" smtClean="0"/>
              <a:t>По математике – линейка, для построения чертежей и рисунков, справочные материалы, содержащие основные формулы курса математики образовательной программы основного общего образования, непрограммируемый калькулятор.</a:t>
            </a:r>
          </a:p>
          <a:p>
            <a:r>
              <a:rPr lang="ru-RU" sz="3300" dirty="0" smtClean="0"/>
              <a:t>По физике – линейка для построения графиков, оптических и электрических схем; непрограммируемый калькулятор, обеспечивающий выполнение арифметических действий и вычисление тригонометрических функций, лабораторное оборудование для выполнения экспериментального задания по проведению измерения физических величин.</a:t>
            </a:r>
          </a:p>
          <a:p>
            <a:r>
              <a:rPr lang="ru-RU" sz="3300" dirty="0" smtClean="0"/>
              <a:t>По химии - </a:t>
            </a:r>
            <a:r>
              <a:rPr lang="ru-RU" sz="3300" dirty="0"/>
              <a:t>непрограммируемый </a:t>
            </a:r>
            <a:r>
              <a:rPr lang="ru-RU" sz="3300" dirty="0" smtClean="0"/>
              <a:t>калькулятор, лабораторное оборудование для проведения химических опытов, предусмотренных заданиями; Периодическая система химических элементов Д.И. Менделеева; таблица растворимости солей, кислот и оснований в воде; электрохимический ряд напряжений металлов.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89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549</TotalTime>
  <Words>1915</Words>
  <Application>Microsoft Office PowerPoint</Application>
  <PresentationFormat>Широкоэкранный</PresentationFormat>
  <Paragraphs>197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Garamond</vt:lpstr>
      <vt:lpstr>Натуральные материалы</vt:lpstr>
      <vt:lpstr>Родительское собрание на параллели 9-х классов</vt:lpstr>
      <vt:lpstr>Порядок проведения государственной итоговой аттестации в 9-х классах, в 2024 году</vt:lpstr>
      <vt:lpstr>Нормативно-правовые документы</vt:lpstr>
      <vt:lpstr>Досрочный период</vt:lpstr>
      <vt:lpstr>Основной период</vt:lpstr>
      <vt:lpstr>Резервные сроки</vt:lpstr>
      <vt:lpstr>Дополнительный период</vt:lpstr>
      <vt:lpstr>Порядок ОГЭ</vt:lpstr>
      <vt:lpstr>Средства обучения и воспитания</vt:lpstr>
      <vt:lpstr>Средства обучения и воспитания</vt:lpstr>
      <vt:lpstr>Подготовка к ГИА в школе</vt:lpstr>
      <vt:lpstr>Результаты пробных экзаменов: математика</vt:lpstr>
      <vt:lpstr>Результаты пробных экзаменов: русский язык</vt:lpstr>
      <vt:lpstr>Порядок проведения итогового собеседования по русскому языку  в 9-х классах, в 2023-2024 учебном году</vt:lpstr>
      <vt:lpstr>Нормативно-правовые документы</vt:lpstr>
      <vt:lpstr>Порядок подачи заявления на участие в итоговом собеседовании</vt:lpstr>
      <vt:lpstr>Сроки и продолжительность проведения итогового собеседования</vt:lpstr>
      <vt:lpstr>Подготовка к проведению итогового собеседования  в образовательной организации</vt:lpstr>
      <vt:lpstr>Состав комиссии по проведению итогового собеседования:</vt:lpstr>
      <vt:lpstr> Состав комиссии по проверке итогового собеседования:</vt:lpstr>
      <vt:lpstr>Проведение итогового собеседования</vt:lpstr>
      <vt:lpstr>Проведение итогового собеседования</vt:lpstr>
      <vt:lpstr>Проведение итогового собеседования</vt:lpstr>
      <vt:lpstr>Особенности организации и проведения итогового собеседования  для участников итогового собеседования с ОВЗ, участников итогового собеседования – детей-инвалидов и инвалидов </vt:lpstr>
      <vt:lpstr>Особенности организации и проведения итогового собеседования  для участников итогового собеседования с ОВЗ, участников итогового собеседования – детей-инвалидов и инвалидов </vt:lpstr>
      <vt:lpstr>Презентация PowerPoint</vt:lpstr>
      <vt:lpstr>Повторный допуск к итоговому собеседованию  </vt:lpstr>
      <vt:lpstr>Срок действия результатов итогового собеседования   </vt:lpstr>
      <vt:lpstr> Временной регламент выполнения заданий итогового собеседования каждым участником итогового собеседования</vt:lpstr>
      <vt:lpstr> Временной регламент выполнения заданий итогового собеседования каждым участником итогового собеседования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Заместитель директора  по учебно-воспитательной работе  Малышева Елена Станиславовна 51-00-25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итогового собеседования по русскому языку  в 9-х классах, в 2020-2021 учебном году</dc:title>
  <dc:creator>On</dc:creator>
  <cp:lastModifiedBy>Елена Станиславовна Малышева</cp:lastModifiedBy>
  <cp:revision>78</cp:revision>
  <dcterms:created xsi:type="dcterms:W3CDTF">2021-01-20T14:55:14Z</dcterms:created>
  <dcterms:modified xsi:type="dcterms:W3CDTF">2023-12-21T11:52:38Z</dcterms:modified>
</cp:coreProperties>
</file>