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1024" r:id="rId2"/>
    <p:sldId id="1026" r:id="rId3"/>
    <p:sldId id="1023" r:id="rId4"/>
    <p:sldId id="1019" r:id="rId5"/>
    <p:sldId id="1027" r:id="rId6"/>
    <p:sldId id="1028" r:id="rId7"/>
    <p:sldId id="1043" r:id="rId8"/>
    <p:sldId id="1044" r:id="rId9"/>
    <p:sldId id="1045" r:id="rId10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ovin" initials="G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FDEFB"/>
    <a:srgbClr val="0081E2"/>
    <a:srgbClr val="0066FF"/>
    <a:srgbClr val="0091FE"/>
    <a:srgbClr val="CC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6" autoAdjust="0"/>
    <p:restoredTop sz="98279" autoAdjust="0"/>
  </p:normalViewPr>
  <p:slideViewPr>
    <p:cSldViewPr>
      <p:cViewPr varScale="1">
        <p:scale>
          <a:sx n="148" d="100"/>
          <a:sy n="148" d="100"/>
        </p:scale>
        <p:origin x="34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4-05T15:10:04.295" idx="7">
    <p:pos x="2174" y="5242"/>
    <p:text>Приказ МинобрнаукиРоссии от 9 января 2017 г. № 5 «Об утверждении единого расписания и продолжительности проведения единого государственного экзамена по каждому учебному предмету, перечня средств обучения и воспитания, используемых при его проведении в 2017 году»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919F45F-337E-425F-8A81-AD308ADC3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4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3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78B39B7-5265-4F22-AAA6-37E5DE649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7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10B5E44-3ED5-4634-83AF-0761E78907C5}" type="slidenum">
              <a:rPr lang="ru-RU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</a:t>
            </a:fld>
            <a:endParaRPr lang="ru-RU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2313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16550" cy="4440237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6419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71FB9E78-2FDB-4F32-B0EF-DCB4990EB0E8}" type="slidenum">
              <a:rPr lang="ru-RU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ru-RU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2313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16550" cy="4440237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6190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F38E-5200-47E8-926E-7DA7B52EEE1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3900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16550" cy="444023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8350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C9211-A78B-485D-AD70-1A7BF5D3131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3900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16550" cy="444023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73468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CE23E-F06A-41B5-9821-23FF5169CC4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3900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16550" cy="444023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529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6F66B-7D9D-4435-BC5C-E5130C7D403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33475" y="736600"/>
            <a:ext cx="4533900" cy="3740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26075" cy="4451350"/>
          </a:xfrm>
          <a:noFill/>
          <a:ln/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0778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 cstate="print"/>
          <a:srcRect t="20197" b="5771"/>
          <a:stretch>
            <a:fillRect/>
          </a:stretch>
        </p:blipFill>
        <p:spPr bwMode="auto">
          <a:xfrm>
            <a:off x="1066800" y="0"/>
            <a:ext cx="7543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" y="0"/>
            <a:ext cx="0" cy="51435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171450"/>
            <a:ext cx="0" cy="4572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971550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457201"/>
            <a:ext cx="2133600" cy="41374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457201"/>
            <a:ext cx="6248400" cy="41374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1600201"/>
            <a:ext cx="4191000" cy="2994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4191000" cy="2994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600201"/>
            <a:ext cx="4191000" cy="2994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24400" y="1600200"/>
            <a:ext cx="4191000" cy="1439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24400" y="3153967"/>
            <a:ext cx="4191000" cy="14406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600201"/>
            <a:ext cx="8534400" cy="2994422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457201"/>
            <a:ext cx="8534400" cy="4137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600201"/>
            <a:ext cx="4191000" cy="2994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4191000" cy="2994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534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304800" y="0"/>
            <a:ext cx="0" cy="51435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457200" y="171450"/>
            <a:ext cx="0" cy="4572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pic>
        <p:nvPicPr>
          <p:cNvPr id="1031" name="Picture 16" descr="shapka"/>
          <p:cNvPicPr>
            <a:picLocks noChangeAspect="1" noChangeArrowheads="1"/>
          </p:cNvPicPr>
          <p:nvPr/>
        </p:nvPicPr>
        <p:blipFill>
          <a:blip r:embed="rId17" cstate="print"/>
          <a:srcRect t="20197" b="5771"/>
          <a:stretch>
            <a:fillRect/>
          </a:stretch>
        </p:blipFill>
        <p:spPr bwMode="auto">
          <a:xfrm>
            <a:off x="1066800" y="0"/>
            <a:ext cx="7543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29200" y="2647950"/>
            <a:ext cx="3657600" cy="175650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0" lvl="1" indent="-342900" eaLnBrk="0" hangingPunct="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>
                <a:solidFill>
                  <a:schemeClr val="accent6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подтверждение личности         сопровождающим</a:t>
            </a:r>
          </a:p>
          <a:p>
            <a:pPr marL="0" lvl="1" indent="-342900" eaLnBrk="0" hangingPunct="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800" dirty="0">
              <a:solidFill>
                <a:schemeClr val="accent6"/>
              </a:solidFill>
              <a:latin typeface="Cambria" pitchFamily="18" charset="0"/>
              <a:ea typeface="MS Gothic" charset="-128"/>
              <a:cs typeface="Arial" pitchFamily="34" charset="0"/>
            </a:endParaRPr>
          </a:p>
          <a:p>
            <a:pPr marL="342900" indent="-342900" algn="just" eaLnBrk="0" hangingPunct="0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>
                <a:solidFill>
                  <a:schemeClr val="accent6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акт об идентификации </a:t>
            </a:r>
            <a:r>
              <a:rPr lang="ru-RU" sz="1800" dirty="0" smtClean="0">
                <a:solidFill>
                  <a:schemeClr val="accent6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личности участника ГИА (ППЭ-20</a:t>
            </a:r>
            <a:r>
              <a:rPr lang="ru-RU" sz="1800" dirty="0">
                <a:solidFill>
                  <a:schemeClr val="accent6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)</a:t>
            </a:r>
          </a:p>
        </p:txBody>
      </p:sp>
      <p:sp>
        <p:nvSpPr>
          <p:cNvPr id="4099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Явка участника  ГИА в ППЭ без документа, </a:t>
            </a:r>
          </a:p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удостоверяющего личность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5105400" y="742950"/>
            <a:ext cx="946150" cy="5413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66750"/>
            <a:ext cx="45720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181600" y="4400550"/>
            <a:ext cx="38862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0" hangingPunct="0">
              <a:buClr>
                <a:schemeClr val="accent6">
                  <a:lumMod val="75000"/>
                </a:schemeClr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b="1" dirty="0">
                <a:solidFill>
                  <a:srgbClr val="C00000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УЧАСТНИК ГИА ДОПУСКАЕТСЯ</a:t>
            </a:r>
            <a:endParaRPr lang="ru-RU" sz="1800" b="1" dirty="0">
              <a:solidFill>
                <a:srgbClr val="C00000"/>
              </a:solidFill>
              <a:latin typeface="Arial" pitchFamily="34" charset="0"/>
              <a:ea typeface="MS Gothic" charset="-128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1352550"/>
            <a:ext cx="41148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-342900" algn="ctr" eaLnBrk="0" hangingPunct="0">
              <a:buClr>
                <a:schemeClr val="accent6">
                  <a:lumMod val="75000"/>
                </a:schemeClr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b="1" dirty="0">
                <a:solidFill>
                  <a:srgbClr val="C00000"/>
                </a:solidFill>
                <a:latin typeface="Cambria" pitchFamily="18" charset="0"/>
                <a:ea typeface="MS Gothic" charset="-128"/>
                <a:cs typeface="Arial" pitchFamily="34" charset="0"/>
              </a:rPr>
              <a:t>Отсутствие по объективным причинам у участника ГИА, документа, удостоверяющего личность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Явка участника  ЕГЭ в ППЭ без документа, </a:t>
            </a:r>
          </a:p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удостоверяющего личность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772400" y="0"/>
            <a:ext cx="1211263" cy="6937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19600" y="819150"/>
            <a:ext cx="4572000" cy="304958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информирование члена ГЭК, руководителя ППЭ</a:t>
            </a:r>
          </a:p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информирование ДО, ГЭК</a:t>
            </a:r>
          </a:p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руководитель ППЭ</a:t>
            </a:r>
            <a:r>
              <a:rPr lang="ru-RU" sz="1600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, </a:t>
            </a: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член ГЭК  </a:t>
            </a:r>
            <a:r>
              <a:rPr lang="ru-RU" sz="1600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составляют акт о </a:t>
            </a:r>
            <a:r>
              <a:rPr lang="ru-RU" sz="1600" dirty="0" err="1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недопуске</a:t>
            </a:r>
            <a:r>
              <a:rPr lang="ru-RU" sz="1600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 участника в ППЭ (ППЭ-21-1) (2 экземпляра)</a:t>
            </a:r>
          </a:p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разъяснение участнику о возможности участия только при наличии паспорта</a:t>
            </a:r>
          </a:p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разъяснение участнику о возможности участия в резервный день </a:t>
            </a:r>
            <a:r>
              <a:rPr lang="ru-RU" sz="1600" u="sng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только по решению председателя ГЭК</a:t>
            </a:r>
          </a:p>
          <a:p>
            <a:pPr marL="342900" indent="-342900" algn="just" eaLnBrk="0" hangingPunct="0">
              <a:buClr>
                <a:srgbClr val="222268"/>
              </a:buClr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направление пакета документов в ГЭК</a:t>
            </a:r>
            <a:endParaRPr lang="ru-RU" sz="1600" b="1" i="1" dirty="0">
              <a:latin typeface="Arial" charset="0"/>
              <a:ea typeface="MS Gothic" pitchFamily="49" charset="-128"/>
              <a:cs typeface="Arial" charset="0"/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66750"/>
            <a:ext cx="4114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4724400" y="401955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Clr>
                <a:srgbClr val="222268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УЧАСТНИК ЕГЭ НЕ ДОПУСКАЕТСЯ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Объект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14350"/>
            <a:ext cx="1646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Отсутствие участника экзамена в списках распределения в ППЭ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1352550"/>
            <a:ext cx="4343400" cy="20621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информирование </a:t>
            </a: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члена ГЭК</a:t>
            </a:r>
          </a:p>
          <a:p>
            <a:pPr marL="342900" indent="-342900" algn="just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информирование ДО, ГЭК</a:t>
            </a:r>
          </a:p>
          <a:p>
            <a:pPr marL="342900" indent="-342900" algn="just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составление акта о </a:t>
            </a:r>
            <a:r>
              <a:rPr lang="ru-RU" sz="1600" dirty="0" err="1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недопуске</a:t>
            </a:r>
            <a:r>
              <a:rPr lang="ru-RU" sz="1600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  участника в ППЭ (ППЭ-21-1) </a:t>
            </a:r>
          </a:p>
          <a:p>
            <a:pPr marL="342900" indent="-342900" algn="just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член ГЭК </a:t>
            </a:r>
            <a:r>
              <a:rPr lang="ru-RU" sz="1600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фиксирует данный факт для дальнейшего принятия решения</a:t>
            </a:r>
          </a:p>
          <a:p>
            <a:pPr marL="342900" indent="-342900" algn="just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направление пакета документов в ГЭК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  <a:ea typeface="MS Gothic" pitchFamily="49" charset="-128"/>
              <a:cs typeface="Arial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38150"/>
            <a:ext cx="43434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4572000" y="3486150"/>
            <a:ext cx="449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buClr>
                <a:srgbClr val="222268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УЧАСТНИК ЭКЗАМЕНА </a:t>
            </a:r>
          </a:p>
          <a:p>
            <a:pPr marL="342900" indent="-342900" algn="ctr" eaLnBrk="0" hangingPunct="0">
              <a:buClr>
                <a:srgbClr val="222268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НЕ ДОПУСКАЕТСЯ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495800" y="361950"/>
            <a:ext cx="4495800" cy="4187825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разъяснение участнику, что в соответствии с п.65 Порядка в день проведения экзамена в ППЭ </a:t>
            </a:r>
            <a:r>
              <a:rPr lang="ru-RU" b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запрещается иметь при себе 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средства связи,  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 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предложение сдать запрещенное средство в место хранения личных вещей участников экзамена или сопровождающему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информирование руководителя ППЭ, члена ГЭК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информирование ДО, ГЭК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руководитель ППЭ</a:t>
            </a:r>
            <a:r>
              <a:rPr lang="ru-RU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, </a:t>
            </a:r>
            <a:r>
              <a:rPr lang="ru-RU" b="1" i="1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член ГЭК  </a:t>
            </a:r>
            <a:r>
              <a:rPr lang="ru-RU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составляют акт о </a:t>
            </a:r>
            <a:r>
              <a:rPr lang="ru-RU" dirty="0" err="1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недопуске</a:t>
            </a:r>
            <a:r>
              <a:rPr lang="ru-RU" dirty="0">
                <a:solidFill>
                  <a:srgbClr val="FF000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 участника в ППЭ (ППЭ-21-1) (2 экземпляра)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разъяснение участнику о возможности участия в резервный день </a:t>
            </a:r>
            <a:r>
              <a:rPr lang="ru-RU" u="sng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только по решению председателя ГЭК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>
                <a:solidFill>
                  <a:srgbClr val="002060"/>
                </a:solidFill>
                <a:latin typeface="Cambria" pitchFamily="18" charset="0"/>
                <a:ea typeface="MS Gothic" pitchFamily="49" charset="-128"/>
                <a:cs typeface="Arial" charset="0"/>
              </a:rPr>
              <a:t>направление пакета документов в ГЭК</a:t>
            </a:r>
            <a:endParaRPr lang="ru-RU" dirty="0">
              <a:solidFill>
                <a:schemeClr val="accent6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7171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Отказ участника экзамена сдать запрещенное средство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61950"/>
            <a:ext cx="42672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4495800" y="4476750"/>
            <a:ext cx="441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cs typeface="Arial" charset="0"/>
              </a:rPr>
              <a:t>УЧАСТНИК ЭКЗАМЕНА </a:t>
            </a: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cs typeface="Arial" charset="0"/>
              </a:rPr>
              <a:t>НЕ ДОПУСКАЕТСЯ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76800" y="438150"/>
            <a:ext cx="3886200" cy="4095750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участник допускается в ППЭ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информирование руководителя ППЭ, члена ГЭК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разъяснение-предупреждение участнику, что </a:t>
            </a:r>
            <a:r>
              <a:rPr lang="ru-RU" sz="1600" i="1" u="sng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время окончания экзамена не продлевается</a:t>
            </a:r>
            <a:r>
              <a:rPr lang="ru-RU" sz="1600" i="1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, о чем сообщается участнику, </a:t>
            </a:r>
            <a:r>
              <a:rPr lang="ru-RU" sz="1600" i="1" u="sng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повторный общий инструктаж не проводится</a:t>
            </a:r>
            <a:endParaRPr lang="ru-RU" sz="1600" u="sng" dirty="0">
              <a:solidFill>
                <a:schemeClr val="accent6"/>
              </a:solidFill>
              <a:latin typeface="Cambria" pitchFamily="18" charset="0"/>
              <a:cs typeface="Arial" pitchFamily="34" charset="0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руководитель ППЭ, член ГЭК  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составляет акт о допуске участника экзамена в ППЭ после начала экзамена (ППЭ-21-2) (1 экземпляр)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организаторы в аудитории 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предоставляют информацию для заполнения регистрационных полей бланков ЕГЭ</a:t>
            </a:r>
          </a:p>
        </p:txBody>
      </p:sp>
      <p:sp>
        <p:nvSpPr>
          <p:cNvPr id="8195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Опоздание участника на экзамен 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00050"/>
            <a:ext cx="41910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4640263" y="4629150"/>
            <a:ext cx="432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cs typeface="Arial" charset="0"/>
              </a:rPr>
              <a:t>УЧАСТНИК ЭКЗАМЕНА ДОПУСКАЕТСЯ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0" y="666750"/>
            <a:ext cx="4419600" cy="4033838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допуск опоздавших участников экзамена в аудиторию после включения аудиозаписи 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не осуществляется </a:t>
            </a:r>
          </a:p>
          <a:p>
            <a:pPr marL="342900" indent="-342900" algn="just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ИСКЛЮЧЕНИЕ:</a:t>
            </a:r>
          </a:p>
          <a:p>
            <a:pPr algn="just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 − </a:t>
            </a: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в аудитории нет других участников экзамена </a:t>
            </a:r>
          </a:p>
          <a:p>
            <a:pPr algn="just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− </a:t>
            </a: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участники экзамена в аудитории завершили прослушивание аудиозаписи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руководитель ППЭ, член ГЭК  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составляют акт о допуске участника экзамена в ППЭ после «</a:t>
            </a:r>
            <a:r>
              <a:rPr lang="ru-RU" sz="1600" dirty="0" err="1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Аудирования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»  (ППЭ-21-2) (1экземпляр)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i="1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организаторы в аудитории 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предоставляют информацию для заполнения регистрационных полей бланков ЕГЭ, персональное «</a:t>
            </a:r>
            <a:r>
              <a:rPr lang="ru-RU" sz="1600" dirty="0" err="1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Аудирование</a:t>
            </a:r>
            <a:r>
              <a:rPr lang="ru-RU" sz="16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» не проводится</a:t>
            </a:r>
          </a:p>
        </p:txBody>
      </p:sp>
      <p:sp>
        <p:nvSpPr>
          <p:cNvPr id="9219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Опоздание участника на экзамен по иностранным языкам (письменная часть,  раздел «Аудирование»)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42938"/>
            <a:ext cx="423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4572000" y="470535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 b="1">
                <a:solidFill>
                  <a:srgbClr val="C00000"/>
                </a:solidFill>
                <a:latin typeface="Cambria" pitchFamily="18" charset="0"/>
                <a:cs typeface="Arial" charset="0"/>
              </a:rPr>
              <a:t>УЧАСТНИК ЭКЗАМЕНА ДОПУСКАЕТСЯ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590550"/>
            <a:ext cx="8534400" cy="1695450"/>
          </a:xfrm>
          <a:prstGeom prst="rect">
            <a:avLst/>
          </a:prstGeom>
          <a:solidFill>
            <a:schemeClr val="bg1"/>
          </a:soli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108000" rIns="90000" bIns="108000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Участник должен предъявить медицинскую справку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На справке:</a:t>
            </a:r>
          </a:p>
          <a:p>
            <a:pPr algn="just">
              <a:buFont typeface="Times New Roman" pitchFamily="18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 штамп и печать медицинской организации</a:t>
            </a:r>
          </a:p>
          <a:p>
            <a:pPr algn="just">
              <a:buFont typeface="Times New Roman" pitchFamily="18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 подпись и печать врача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2495550"/>
            <a:ext cx="8534400" cy="1695450"/>
          </a:xfrm>
          <a:prstGeom prst="rect">
            <a:avLst/>
          </a:prstGeom>
          <a:solidFill>
            <a:schemeClr val="bg1"/>
          </a:solidFill>
          <a:ln w="9360">
            <a:solidFill>
              <a:srgbClr val="CC660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108000" rIns="90000" bIns="108000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chemeClr val="accent6"/>
                </a:solidFill>
                <a:latin typeface="Cambria" pitchFamily="18" charset="0"/>
                <a:cs typeface="Arial" pitchFamily="34" charset="0"/>
              </a:rPr>
              <a:t>Организатор вне аудитории, дежурный на входе, приглашает медицинского работника, который подтверждает (не подтверждает), что проносимое лекарственное средство соответствует назначению врача</a:t>
            </a:r>
          </a:p>
        </p:txBody>
      </p:sp>
      <p:sp>
        <p:nvSpPr>
          <p:cNvPr id="10244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Arial" charset="0"/>
              </a:rPr>
              <a:t>Пронос участником ГИА лекарственного средства в ППЭ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8305800" cy="516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4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48095"/>
            <a:ext cx="8077200" cy="51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1001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13444</TotalTime>
  <Words>415</Words>
  <Application>Microsoft Office PowerPoint</Application>
  <PresentationFormat>Экран (16:9)</PresentationFormat>
  <Paragraphs>61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Cambria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Платон</dc:creator>
  <cp:lastModifiedBy>Мерк Т.М.</cp:lastModifiedBy>
  <cp:revision>705</cp:revision>
  <cp:lastPrinted>1601-01-01T00:00:00Z</cp:lastPrinted>
  <dcterms:created xsi:type="dcterms:W3CDTF">1601-01-01T00:00:00Z</dcterms:created>
  <dcterms:modified xsi:type="dcterms:W3CDTF">2022-05-16T11:44:26Z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