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395" r:id="rId3"/>
    <p:sldId id="396" r:id="rId4"/>
    <p:sldId id="267" r:id="rId5"/>
    <p:sldId id="269" r:id="rId6"/>
    <p:sldId id="416" r:id="rId7"/>
    <p:sldId id="379" r:id="rId8"/>
    <p:sldId id="276" r:id="rId9"/>
    <p:sldId id="397" r:id="rId10"/>
    <p:sldId id="272" r:id="rId11"/>
    <p:sldId id="399" r:id="rId12"/>
    <p:sldId id="402" r:id="rId13"/>
    <p:sldId id="415" r:id="rId14"/>
    <p:sldId id="274" r:id="rId15"/>
    <p:sldId id="342" r:id="rId16"/>
    <p:sldId id="380" r:id="rId17"/>
    <p:sldId id="343" r:id="rId18"/>
    <p:sldId id="411" r:id="rId19"/>
    <p:sldId id="382" r:id="rId20"/>
    <p:sldId id="293" r:id="rId21"/>
    <p:sldId id="294" r:id="rId22"/>
    <p:sldId id="365" r:id="rId23"/>
    <p:sldId id="384" r:id="rId24"/>
    <p:sldId id="295" r:id="rId25"/>
    <p:sldId id="405" r:id="rId26"/>
    <p:sldId id="296" r:id="rId27"/>
    <p:sldId id="297" r:id="rId28"/>
    <p:sldId id="385" r:id="rId29"/>
    <p:sldId id="286" r:id="rId30"/>
    <p:sldId id="288" r:id="rId31"/>
    <p:sldId id="371" r:id="rId32"/>
    <p:sldId id="386" r:id="rId33"/>
    <p:sldId id="387" r:id="rId34"/>
    <p:sldId id="412" r:id="rId35"/>
    <p:sldId id="393" r:id="rId36"/>
    <p:sldId id="410" r:id="rId37"/>
    <p:sldId id="312" r:id="rId38"/>
    <p:sldId id="313" r:id="rId39"/>
    <p:sldId id="314" r:id="rId40"/>
    <p:sldId id="258" r:id="rId41"/>
  </p:sldIdLst>
  <p:sldSz cx="9144000" cy="6858000" type="screen4x3"/>
  <p:notesSz cx="6858000" cy="9144000"/>
  <p:custDataLst>
    <p:tags r:id="rId4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ovin" initials="G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  <a:srgbClr val="37441C"/>
    <a:srgbClr val="FFD3D3"/>
    <a:srgbClr val="E0EAFF"/>
    <a:srgbClr val="9EBFE6"/>
    <a:srgbClr val="8EB4E2"/>
    <a:srgbClr val="84AEE0"/>
    <a:srgbClr val="B9D1ED"/>
    <a:srgbClr val="00823B"/>
    <a:srgbClr val="214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B8676-BE9E-4116-83DB-1103E1A30CC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FB874-32B0-4E9C-B5C3-3A2374342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35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91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1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83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83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34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3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1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Оформление на доске регистрационных полей </a:t>
            </a:r>
            <a:r>
              <a:rPr lang="ru-RU" dirty="0" err="1" smtClean="0"/>
              <a:t>полей</a:t>
            </a:r>
            <a:r>
              <a:rPr lang="ru-RU" dirty="0" smtClean="0"/>
              <a:t> бланка</a:t>
            </a:r>
            <a:r>
              <a:rPr lang="ru-RU" baseline="0" dirty="0" smtClean="0"/>
              <a:t> регистрации участника ЕГЭ может быть произведено за день до проведения экзамена.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3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Оформление на доске регистрационных полей </a:t>
            </a:r>
            <a:r>
              <a:rPr lang="ru-RU" dirty="0" err="1" smtClean="0"/>
              <a:t>полей</a:t>
            </a:r>
            <a:r>
              <a:rPr lang="ru-RU" dirty="0" smtClean="0"/>
              <a:t> бланка</a:t>
            </a:r>
            <a:r>
              <a:rPr lang="ru-RU" baseline="0" dirty="0" smtClean="0"/>
              <a:t> регистрации участника ЕГЭ может быть произведено за день до проведения экзамена.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66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64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29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0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23.09.2024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419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0" sx="855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emf"/><Relationship Id="rId11" Type="http://schemas.openxmlformats.org/officeDocument/2006/relationships/image" Target="../media/image50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855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471143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algn="ctr"/>
            <a:r>
              <a:rPr lang="ru-RU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Инструкция для организаторов </a:t>
            </a:r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</a:t>
            </a:r>
            <a:r>
              <a:rPr lang="ru-RU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аудитории и вне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40324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556792"/>
            <a:ext cx="8640959" cy="50405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Вход участников </a:t>
            </a:r>
            <a:r>
              <a:rPr lang="ru-RU" b="1" dirty="0" smtClean="0">
                <a:latin typeface="Cambria" panose="02040503050406030204" pitchFamily="18" charset="0"/>
              </a:rPr>
              <a:t>ОГЭ </a:t>
            </a:r>
            <a:r>
              <a:rPr lang="ru-RU" b="1" dirty="0">
                <a:latin typeface="Cambria" panose="02040503050406030204" pitchFamily="18" charset="0"/>
              </a:rPr>
              <a:t>в аудиторию: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7450" y="3104964"/>
            <a:ext cx="3672407" cy="2376264"/>
          </a:xfrm>
          <a:prstGeom prst="roundRect">
            <a:avLst>
              <a:gd name="adj" fmla="val 75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С</a:t>
            </a:r>
            <a:r>
              <a:rPr lang="ru-RU" dirty="0" smtClean="0">
                <a:latin typeface="Cambria" panose="02040503050406030204" pitchFamily="18" charset="0"/>
              </a:rPr>
              <a:t>верить </a:t>
            </a:r>
            <a:r>
              <a:rPr lang="ru-RU" dirty="0">
                <a:latin typeface="Cambria" panose="02040503050406030204" pitchFamily="18" charset="0"/>
              </a:rPr>
              <a:t>данные документа, удостоверяющего личность участника ЕГЭ, с данными в форме ППЭ-05-02 «Ведомость учета участников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и экзаменационных материалов в аудитории ППЭ».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5975" y="2924944"/>
            <a:ext cx="4536504" cy="2736304"/>
          </a:xfrm>
          <a:prstGeom prst="roundRect">
            <a:avLst>
              <a:gd name="adj" fmla="val 82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 случае расхождения персональных данных участника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в документе, удостоверяющем личность, с данными в форме ППЭ-05-02 «Ведомость учета участников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и ЭМ, в аудитории ППЭ» ответственный организатор заполняет форму ППЭ 12-02 «Ведомость коррекции персональных данных участников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в аудитории</a:t>
            </a:r>
            <a:r>
              <a:rPr lang="ru-RU" dirty="0" smtClean="0">
                <a:latin typeface="Cambria" panose="02040503050406030204" pitchFamily="18" charset="0"/>
              </a:rPr>
              <a:t>»;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1" y="5805264"/>
            <a:ext cx="8640958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сообщить участнику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номер его места в </a:t>
            </a:r>
            <a:r>
              <a:rPr lang="ru-RU" dirty="0" smtClean="0">
                <a:latin typeface="Cambria" panose="02040503050406030204" pitchFamily="18" charset="0"/>
              </a:rPr>
              <a:t>аудитории.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132856"/>
            <a:ext cx="8640959" cy="576064"/>
          </a:xfrm>
          <a:prstGeom prst="roundRect">
            <a:avLst/>
          </a:prstGeom>
          <a:solidFill>
            <a:srgbClr val="214F8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Ответственный организатор при входе участников 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ОГЭ 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в аудиторию должен: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929858" y="4005064"/>
            <a:ext cx="426118" cy="576064"/>
          </a:xfrm>
          <a:prstGeom prst="rightArrow">
            <a:avLst>
              <a:gd name="adj1" fmla="val 50000"/>
              <a:gd name="adj2" fmla="val 74253"/>
            </a:avLst>
          </a:prstGeom>
          <a:gradFill flip="none" rotWithShape="1">
            <a:gsLst>
              <a:gs pos="42000">
                <a:srgbClr val="C7DBFF"/>
              </a:gs>
              <a:gs pos="79000">
                <a:srgbClr val="DFA8A6"/>
              </a:gs>
              <a:gs pos="35000">
                <a:srgbClr val="B6D0FF"/>
              </a:gs>
              <a:gs pos="17000">
                <a:schemeClr val="accent1">
                  <a:tint val="50000"/>
                  <a:satMod val="300000"/>
                </a:schemeClr>
              </a:gs>
              <a:gs pos="63000">
                <a:srgbClr val="ECCCCB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8101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форма </a:t>
            </a:r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ППЭ-12-02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81" y="1340768"/>
            <a:ext cx="8839200" cy="49434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11401" y="5684714"/>
            <a:ext cx="54006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415657" y="3164434"/>
            <a:ext cx="2736304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495777" y="3164434"/>
            <a:ext cx="3024336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719913" y="3164434"/>
            <a:ext cx="2664296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658" y="-891480"/>
            <a:ext cx="6264694" cy="8712970"/>
          </a:xfrm>
        </p:spPr>
      </p:pic>
    </p:spTree>
    <p:extLst>
      <p:ext uri="{BB962C8B-B14F-4D97-AF65-F5344CB8AC3E}">
        <p14:creationId xmlns:p14="http://schemas.microsoft.com/office/powerpoint/2010/main" val="14714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556792"/>
            <a:ext cx="8640959" cy="50405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Вход участников </a:t>
            </a:r>
            <a:r>
              <a:rPr lang="ru-RU" b="1" dirty="0" smtClean="0">
                <a:latin typeface="Cambria" panose="02040503050406030204" pitchFamily="18" charset="0"/>
              </a:rPr>
              <a:t>ОГЭ </a:t>
            </a:r>
            <a:r>
              <a:rPr lang="ru-RU" b="1" dirty="0">
                <a:latin typeface="Cambria" panose="02040503050406030204" pitchFamily="18" charset="0"/>
              </a:rPr>
              <a:t>в аудиторию: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2924944"/>
            <a:ext cx="8640959" cy="2736304"/>
          </a:xfrm>
          <a:prstGeom prst="roundRect">
            <a:avLst>
              <a:gd name="adj" fmla="val 82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При проведении ОГЭ по русскому языку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ДОПУСК </a:t>
            </a:r>
            <a:r>
              <a:rPr lang="ru-RU" dirty="0" smtClean="0">
                <a:latin typeface="Cambria" panose="02040503050406030204" pitchFamily="18" charset="0"/>
              </a:rPr>
              <a:t>опоздавших участников в аудиторию во время прослушивания аудиозаписи текста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НЕ ОСУЩЕСТВЛЯЕТСЯ</a:t>
            </a:r>
          </a:p>
          <a:p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Персональное прослушивание текста изложения для опоздавших участников экзамена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НЕ ПРОВОДИТСЯ</a:t>
            </a:r>
            <a:r>
              <a:rPr lang="ru-RU" dirty="0" smtClean="0">
                <a:latin typeface="Cambria" panose="02040503050406030204" pitchFamily="18" charset="0"/>
              </a:rPr>
              <a:t>!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Повторный инструктаж для опоздавших участников экзамена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НЕ ПРОВОДИТСЯ</a:t>
            </a:r>
            <a:r>
              <a:rPr lang="ru-RU" dirty="0" smtClean="0">
                <a:latin typeface="Cambria" panose="02040503050406030204" pitchFamily="18" charset="0"/>
              </a:rPr>
              <a:t>!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1519" y="2204864"/>
            <a:ext cx="8612621" cy="1944216"/>
          </a:xfrm>
          <a:prstGeom prst="roundRect">
            <a:avLst>
              <a:gd name="adj" fmla="val 9482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274435" y="4293096"/>
            <a:ext cx="8589706" cy="216024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558196"/>
            <a:ext cx="8640960" cy="5026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Организатор должен: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2204864"/>
            <a:ext cx="6048672" cy="9721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проследить, чтобы  участник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занял отведенное ему место строго в соответствии</a:t>
            </a:r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с</a:t>
            </a:r>
            <a:r>
              <a:rPr lang="ru-RU" b="1" dirty="0">
                <a:latin typeface="Cambria" panose="02040503050406030204" pitchFamily="18" charset="0"/>
              </a:rPr>
              <a:t> </a:t>
            </a:r>
            <a:r>
              <a:rPr lang="ru-RU" dirty="0">
                <a:latin typeface="Cambria" panose="02040503050406030204" pitchFamily="18" charset="0"/>
              </a:rPr>
              <a:t>формой ППЭ-05-01 «Список участников ГИА в аудитории ППЭ»;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831833" y="4293096"/>
            <a:ext cx="6032308" cy="21602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напомнить участникам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о ведении видеонаблюдения в ППЭ и о запрете иметь при себе уведомление о регистрации на экзамен, средства связи, электронно-вычислительную технику, фото-, аудио- и видеоаппаратуру, справочные материалы, письменные заметки и иные средства хранения и передачи информации. </a:t>
            </a:r>
          </a:p>
        </p:txBody>
      </p:sp>
      <p:pic>
        <p:nvPicPr>
          <p:cNvPr id="2050" name="Picture 2" descr="C:\Users\косатюк_п\Documents\ГИА-11\Обучение специалистов ППЭ\moodle\для moodle\картинки\640x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156" y1="31667" x2="57188" y2="13333"/>
                        <a14:foregroundMark x1="57188" y1="13333" x2="94219" y2="35833"/>
                        <a14:foregroundMark x1="94844" y1="56111" x2="36094" y2="99444"/>
                        <a14:foregroundMark x1="36406" y1="97222" x2="3125" y2="51944"/>
                        <a14:backgroundMark x1="5000" y1="18056" x2="49219" y2="10833"/>
                        <a14:backgroundMark x1="60000" y1="5556" x2="83438" y2="12500"/>
                        <a14:backgroundMark x1="97813" y1="53333" x2="98594" y2="73333"/>
                        <a14:backgroundMark x1="68125" y1="90833" x2="50000" y2="98889"/>
                        <a14:backgroundMark x1="1406" y1="32222" x2="2188" y2="82778"/>
                        <a14:backgroundMark x1="12812" y1="95000" x2="27344" y2="96667"/>
                        <a14:backgroundMark x1="27656" y1="95000" x2="31406" y2="9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56394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441380" y="4437112"/>
            <a:ext cx="2281461" cy="1824905"/>
            <a:chOff x="6474491" y="4324421"/>
            <a:chExt cx="2281461" cy="1824905"/>
          </a:xfrm>
        </p:grpSpPr>
        <p:pic>
          <p:nvPicPr>
            <p:cNvPr id="84" name="Picture 6" descr="C:\Users\косатюк_п\Documents\ГИА-11\Обучение специалистов ППЭ\moodle\для moodle\картинки\9963759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800" l="0" r="100000">
                          <a14:foregroundMark x1="23896" y1="79359" x2="69277" y2="89780"/>
                          <a14:foregroundMark x1="55823" y1="80160" x2="77912" y2="89579"/>
                          <a14:foregroundMark x1="5823" y1="93387" x2="94378" y2="93788"/>
                          <a14:foregroundMark x1="5735" y1="7143" x2="93907" y2="8214"/>
                          <a14:backgroundMark x1="4618" y1="1202" x2="803" y2="3206"/>
                          <a14:backgroundMark x1="95984" y1="802" x2="99197" y2="3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491" y="5150910"/>
              <a:ext cx="996415" cy="99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8062025" y="4346559"/>
              <a:ext cx="693927" cy="656536"/>
              <a:chOff x="8014205" y="4509120"/>
              <a:chExt cx="590243" cy="553805"/>
            </a:xfrm>
          </p:grpSpPr>
          <p:pic>
            <p:nvPicPr>
              <p:cNvPr id="2052" name="Picture 4" descr="C:\Users\косатюк_п\Documents\ГИА-11\Обучение специалистов ППЭ\moodle\для moodle\картинки\preview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15839" y1="11813" x2="73286" y2="35989"/>
                            <a14:foregroundMark x1="89598" y1="59615" x2="46809" y2="840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4205" y="4571220"/>
                <a:ext cx="590243" cy="4781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Знак запрета 14"/>
              <p:cNvSpPr/>
              <p:nvPr/>
            </p:nvSpPr>
            <p:spPr>
              <a:xfrm>
                <a:off x="8014205" y="4509120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6474491" y="4327323"/>
              <a:ext cx="736833" cy="698545"/>
              <a:chOff x="7290237" y="4432859"/>
              <a:chExt cx="590243" cy="558783"/>
            </a:xfrm>
          </p:grpSpPr>
          <p:pic>
            <p:nvPicPr>
              <p:cNvPr id="2054" name="Picture 6" descr="C:\Users\косатюк_п\Documents\ГИА-11\Обучение специалистов ППЭ\moodle\для moodle\картинки\camera-icon-hi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0000" l="0" r="100000">
                            <a14:foregroundMark x1="22000" y1="31500" x2="82000" y2="33167"/>
                            <a14:foregroundMark x1="58000" y1="50500" x2="58000" y2="50500"/>
                            <a14:foregroundMark x1="59333" y1="22833" x2="59333" y2="22833"/>
                            <a14:foregroundMark x1="77333" y1="24833" x2="77333" y2="24833"/>
                            <a14:foregroundMark x1="22000" y1="24833" x2="22000" y2="24833"/>
                            <a14:foregroundMark x1="42500" y1="51667" x2="42500" y2="51667"/>
                            <a14:foregroundMark x1="45000" y1="44667" x2="57833" y2="38000"/>
                            <a14:foregroundMark x1="66500" y1="42000" x2="73333" y2="52667"/>
                            <a14:foregroundMark x1="73000" y1="55333" x2="60667" y2="68167"/>
                            <a14:foregroundMark x1="76500" y1="44667" x2="90000" y2="45000"/>
                            <a14:foregroundMark x1="89833" y1="45000" x2="91333" y2="45000"/>
                            <a14:foregroundMark x1="40667" y1="44667" x2="8667" y2="44167"/>
                            <a14:foregroundMark x1="43833" y1="23333" x2="43833" y2="23333"/>
                            <a14:foregroundMark x1="50833" y1="23500" x2="50833" y2="23500"/>
                            <a14:foregroundMark x1="47333" y1="20833" x2="53167" y2="21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5966" y="4432859"/>
                <a:ext cx="558783" cy="558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Знак запрета 99"/>
              <p:cNvSpPr/>
              <p:nvPr/>
            </p:nvSpPr>
            <p:spPr>
              <a:xfrm>
                <a:off x="7290237" y="4435349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7569627" y="5229200"/>
              <a:ext cx="962813" cy="841837"/>
              <a:chOff x="6437856" y="4426898"/>
              <a:chExt cx="590243" cy="553805"/>
            </a:xfrm>
          </p:grpSpPr>
          <p:pic>
            <p:nvPicPr>
              <p:cNvPr id="2053" name="Picture 5" descr="C:\Users\косатюк_п\Documents\ГИА-11\Обучение специалистов ППЭ\moodle\для moodle\картинки\white-star-vector-4T9ER47ec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4450098"/>
                <a:ext cx="288032" cy="507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Знак запрета 100"/>
              <p:cNvSpPr/>
              <p:nvPr/>
            </p:nvSpPr>
            <p:spPr>
              <a:xfrm>
                <a:off x="6437856" y="4426898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7274284" y="4324421"/>
              <a:ext cx="741340" cy="700812"/>
              <a:chOff x="7517301" y="5299589"/>
              <a:chExt cx="590243" cy="553805"/>
            </a:xfrm>
          </p:grpSpPr>
          <p:pic>
            <p:nvPicPr>
              <p:cNvPr id="2055" name="Picture 7" descr="C:\Users\косатюк_п\Documents\ГИА-11\Обучение специалистов ППЭ\moodle\для moodle\картинки\400_F_4355782_VIxSBMULVOXixykDNj2J4RKfzfReUpDp_PXP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99349" l="0" r="100000">
                            <a14:foregroundMark x1="18000" y1="74593" x2="19500" y2="83713"/>
                            <a14:foregroundMark x1="17000" y1="85993" x2="17750" y2="66450"/>
                            <a14:foregroundMark x1="25500" y1="76873" x2="25500" y2="76873"/>
                            <a14:backgroundMark x1="11250" y1="63844" x2="16250" y2="65147"/>
                            <a14:backgroundMark x1="34000" y1="54072" x2="33750" y2="54072"/>
                            <a14:backgroundMark x1="27750" y1="23779" x2="27750" y2="23779"/>
                            <a14:backgroundMark x1="66500" y1="30945" x2="71750" y2="32573"/>
                            <a14:backgroundMark x1="37000" y1="60586" x2="36500" y2="5993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7566" y="5373215"/>
                <a:ext cx="529714" cy="406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" name="Знак запрета 101"/>
              <p:cNvSpPr/>
              <p:nvPr/>
            </p:nvSpPr>
            <p:spPr>
              <a:xfrm>
                <a:off x="7517301" y="5299589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Скругленный прямоугольник 22"/>
          <p:cNvSpPr/>
          <p:nvPr/>
        </p:nvSpPr>
        <p:spPr>
          <a:xfrm>
            <a:off x="251395" y="3176972"/>
            <a:ext cx="6048672" cy="9721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следить, чтобы участники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не менялись местами;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3513" y="2804910"/>
            <a:ext cx="8640957" cy="375316"/>
          </a:xfrm>
          <a:prstGeom prst="roundRect">
            <a:avLst>
              <a:gd name="adj" fmla="val 7709"/>
            </a:avLst>
          </a:prstGeom>
          <a:solidFill>
            <a:srgbClr val="9EBFE6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8622" tIns="58622" rIns="58622" bIns="58622" numCol="1" spcCol="1270" anchor="b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Информирование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участников О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ГЭ: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 flipH="1">
            <a:off x="129223" y="3183992"/>
            <a:ext cx="4176465" cy="446616"/>
          </a:xfrm>
          <a:prstGeom prst="snip2DiagRect">
            <a:avLst/>
          </a:prstGeom>
          <a:gradFill flip="none" rotWithShape="1">
            <a:gsLst>
              <a:gs pos="0">
                <a:srgbClr val="9EBFE6">
                  <a:tint val="66000"/>
                  <a:satMod val="160000"/>
                </a:srgbClr>
              </a:gs>
              <a:gs pos="50000">
                <a:srgbClr val="9EBFE6">
                  <a:tint val="44500"/>
                  <a:satMod val="160000"/>
                </a:srgbClr>
              </a:gs>
              <a:gs pos="100000">
                <a:srgbClr val="9EBFE6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 порядке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проведения экзамена,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4216" y="661815"/>
            <a:ext cx="864096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До начала экзамена организатор в аудитории должен: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13006" y="2030641"/>
            <a:ext cx="5229963" cy="383465"/>
          </a:xfrm>
          <a:prstGeom prst="roundRect">
            <a:avLst/>
          </a:prstGeom>
          <a:solidFill>
            <a:schemeClr val="accent1">
              <a:shade val="51000"/>
              <a:satMod val="13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провести инструктаж участников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ЕГЭ:</a:t>
            </a: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7527" y="1164467"/>
            <a:ext cx="8640960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предупредить участников </a:t>
            </a:r>
            <a:r>
              <a:rPr lang="ru-RU" sz="1600" dirty="0" smtClean="0">
                <a:latin typeface="Cambria" panose="02040503050406030204" pitchFamily="18" charset="0"/>
              </a:rPr>
              <a:t>ОГЭ </a:t>
            </a:r>
            <a:r>
              <a:rPr lang="ru-RU" sz="1600" dirty="0">
                <a:latin typeface="Cambria" panose="02040503050406030204" pitchFamily="18" charset="0"/>
              </a:rPr>
              <a:t>о ведении </a:t>
            </a:r>
            <a:r>
              <a:rPr lang="ru-RU" sz="1600" dirty="0" smtClean="0">
                <a:latin typeface="Cambria" panose="02040503050406030204" pitchFamily="18" charset="0"/>
              </a:rPr>
              <a:t>видеонаблюдения, позволяющего осуществлять видеозапись и трансляцию проведения экзамена в сети Интернет соблюдением законодательства в области защиты персональных данных</a:t>
            </a:r>
            <a:endParaRPr lang="ru-RU" sz="1600" dirty="0">
              <a:latin typeface="Cambria" panose="020405030504060302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46594" y="2352395"/>
            <a:ext cx="4321355" cy="410094"/>
            <a:chOff x="210761" y="2292669"/>
            <a:chExt cx="3016689" cy="706143"/>
          </a:xfrm>
          <a:effectLst/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61640" y="2292671"/>
              <a:ext cx="2965810" cy="706141"/>
            </a:xfrm>
            <a:prstGeom prst="roundRect">
              <a:avLst/>
            </a:prstGeom>
            <a:solidFill>
              <a:srgbClr val="6FA0DB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8622" tIns="58622" rIns="58622" bIns="58622" numCol="1" spcCol="1270" anchor="ctr" anchorCtr="0">
              <a:noAutofit/>
            </a:bodyPr>
            <a:lstStyle/>
            <a:p>
              <a:pPr lvl="0" algn="r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ru-RU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В 9:50 по </a:t>
              </a:r>
              <a:r>
                <a:rPr lang="ru-RU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местному времени</a:t>
              </a:r>
              <a:endParaRPr lang="ru-RU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210761" y="2292669"/>
              <a:ext cx="676413" cy="706143"/>
            </a:xfrm>
            <a:prstGeom prst="round2DiagRect">
              <a:avLst>
                <a:gd name="adj1" fmla="val 17801"/>
                <a:gd name="adj2" fmla="val 0"/>
              </a:avLst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1 часть</a:t>
              </a:r>
              <a:endParaRPr lang="ru-RU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7" name="Прямоугольник с двумя вырезанными противолежащими углами 26"/>
          <p:cNvSpPr/>
          <p:nvPr/>
        </p:nvSpPr>
        <p:spPr>
          <a:xfrm flipH="1">
            <a:off x="129222" y="3630456"/>
            <a:ext cx="4176465" cy="734648"/>
          </a:xfrm>
          <a:prstGeom prst="snip2DiagRect">
            <a:avLst/>
          </a:prstGeom>
          <a:solidFill>
            <a:srgbClr val="E0EAFF"/>
          </a:soli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 продолжительности выполнения экзаменационной работы по соответствующему учебному предмету, 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 flipH="1">
            <a:off x="4411999" y="3185297"/>
            <a:ext cx="4324533" cy="446616"/>
          </a:xfrm>
          <a:prstGeom prst="snip2DiagRect">
            <a:avLst/>
          </a:prstGeom>
          <a:gradFill flip="none" rotWithShape="1">
            <a:gsLst>
              <a:gs pos="0">
                <a:srgbClr val="9EBFE6">
                  <a:tint val="66000"/>
                  <a:satMod val="160000"/>
                </a:srgbClr>
              </a:gs>
              <a:gs pos="50000">
                <a:srgbClr val="9EBFE6">
                  <a:tint val="44500"/>
                  <a:satMod val="160000"/>
                </a:srgbClr>
              </a:gs>
              <a:gs pos="100000">
                <a:srgbClr val="9EBFE6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 правилах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заполнения бланков ОГЭ, 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 flipH="1">
            <a:off x="4319978" y="3630456"/>
            <a:ext cx="4298637" cy="734648"/>
          </a:xfrm>
          <a:prstGeom prst="snip2DiagRect">
            <a:avLst/>
          </a:prstGeom>
          <a:solidFill>
            <a:srgbClr val="E0EAFF"/>
          </a:soli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 порядке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и сроках подачи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апелляций о нарушении установленного Порядка проведения ГИА, </a:t>
            </a: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 flipH="1">
            <a:off x="129221" y="4341810"/>
            <a:ext cx="4176465" cy="496772"/>
          </a:xfrm>
          <a:prstGeom prst="snip2DiagRect">
            <a:avLst/>
          </a:prstGeom>
          <a:solidFill>
            <a:srgbClr val="E0EAFF"/>
          </a:soli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 порядке подачи апелляций о несогласии с выставленными баллами,</a:t>
            </a: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 flipH="1">
            <a:off x="4324532" y="4304140"/>
            <a:ext cx="4324529" cy="491266"/>
          </a:xfrm>
          <a:prstGeom prst="snip2DiagRect">
            <a:avLst/>
          </a:prstGeom>
          <a:solidFill>
            <a:srgbClr val="E0EAFF"/>
          </a:soli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 случаях удаления с экзамена</a:t>
            </a: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 flipH="1">
            <a:off x="143513" y="4838582"/>
            <a:ext cx="4176465" cy="554716"/>
          </a:xfrm>
          <a:prstGeom prst="snip2DiagRect">
            <a:avLst/>
          </a:prstGeom>
          <a:gradFill flip="none" rotWithShape="1">
            <a:gsLst>
              <a:gs pos="0">
                <a:srgbClr val="9EBFE6">
                  <a:tint val="66000"/>
                  <a:satMod val="160000"/>
                </a:srgbClr>
              </a:gs>
              <a:gs pos="50000">
                <a:srgbClr val="9EBFE6">
                  <a:tint val="44500"/>
                  <a:satMod val="160000"/>
                </a:srgbClr>
              </a:gs>
              <a:gs pos="100000">
                <a:srgbClr val="9EBFE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 времени и месте ознакомления с результатами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ОГЭ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 flipH="1">
            <a:off x="4328584" y="4808567"/>
            <a:ext cx="4320477" cy="554716"/>
          </a:xfrm>
          <a:prstGeom prst="snip2DiagRect">
            <a:avLst/>
          </a:prstGeom>
          <a:gradFill flip="none" rotWithShape="1">
            <a:gsLst>
              <a:gs pos="0">
                <a:srgbClr val="9EBFE6">
                  <a:tint val="66000"/>
                  <a:satMod val="160000"/>
                </a:srgbClr>
              </a:gs>
              <a:gs pos="50000">
                <a:srgbClr val="9EBFE6">
                  <a:tint val="44500"/>
                  <a:satMod val="160000"/>
                </a:srgbClr>
              </a:gs>
              <a:gs pos="100000">
                <a:srgbClr val="9EBFE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 том, что записи на КИМ и черновиках не обрабатываются и не проверяются.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7527" y="5393298"/>
            <a:ext cx="8697649" cy="12986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РУССКИЙ ЯЗЫК – 3 ЧАСА 55 МИНУТ (235 МИНУТ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en-US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МАТЕМАТИКА - </a:t>
            </a: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3 ЧАСА 55 МИНУТ (235 МИНУТ)</a:t>
            </a:r>
            <a:endParaRPr lang="en-US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ОБЩЕСТВОЗНАНИЕ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- 3 ЧАСА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(180 МИНУТ)</a:t>
            </a:r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 descr="C:\Users\косатюк_п\Documents\ГИА-11\Обучение специалистов ППЭ\moodle\для moodle\картинки\вахта-человека-3d-24684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500" l="10000" r="9425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38778"/>
            <a:ext cx="1847423" cy="184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6" y="4399353"/>
            <a:ext cx="3675760" cy="1980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1"/>
          <a:stretch/>
        </p:blipFill>
        <p:spPr>
          <a:xfrm>
            <a:off x="1259633" y="4911149"/>
            <a:ext cx="1791359" cy="1489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75504" y="2447512"/>
            <a:ext cx="2722693" cy="15732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10.01 по местному времени</a:t>
            </a:r>
            <a:endParaRPr lang="ru-RU" sz="2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056" y="1758483"/>
            <a:ext cx="5317563" cy="282264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Печать ЭМ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5802670" y="3234116"/>
            <a:ext cx="275783" cy="254569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ru-RU" sz="1108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вырезанными противолежащими углами 15"/>
          <p:cNvSpPr/>
          <p:nvPr/>
        </p:nvSpPr>
        <p:spPr>
          <a:xfrm flipH="1">
            <a:off x="251519" y="2979205"/>
            <a:ext cx="3852426" cy="501770"/>
          </a:xfrm>
          <a:prstGeom prst="snip2DiagRect">
            <a:avLst/>
          </a:prstGeom>
          <a:gradFill flip="none" rotWithShape="1">
            <a:gsLst>
              <a:gs pos="0">
                <a:srgbClr val="9EBFE6">
                  <a:tint val="66000"/>
                  <a:satMod val="160000"/>
                </a:srgbClr>
              </a:gs>
              <a:gs pos="50000">
                <a:srgbClr val="9EBFE6">
                  <a:tint val="44500"/>
                  <a:satMod val="160000"/>
                </a:srgbClr>
              </a:gs>
              <a:gs pos="100000">
                <a:srgbClr val="9EBFE6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Приступить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ко 2 части инструкции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99792" y="181971"/>
            <a:ext cx="6285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  <a:endParaRPr lang="ru-RU" sz="3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5289" y="1381871"/>
            <a:ext cx="864096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До начала экзамена организатор в аудитории должен: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84739" y="2006358"/>
            <a:ext cx="5229963" cy="383465"/>
          </a:xfrm>
          <a:prstGeom prst="roundRect">
            <a:avLst/>
          </a:prstGeom>
          <a:solidFill>
            <a:schemeClr val="accent1">
              <a:shade val="51000"/>
              <a:satMod val="13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провести инструктаж участников О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ГЭ:</a:t>
            </a: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1519" y="1993045"/>
            <a:ext cx="7704852" cy="986159"/>
            <a:chOff x="213530" y="2222035"/>
            <a:chExt cx="2965810" cy="1698070"/>
          </a:xfrm>
          <a:effectLst/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13530" y="3016942"/>
              <a:ext cx="2965810" cy="903163"/>
            </a:xfrm>
            <a:prstGeom prst="roundRect">
              <a:avLst/>
            </a:prstGeom>
            <a:solidFill>
              <a:srgbClr val="6FA0DB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8622" tIns="58622" rIns="58622" bIns="58622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Раздать </a:t>
              </a:r>
              <a:r>
                <a:rPr lang="ru-RU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всем участникам </a:t>
              </a:r>
              <a:r>
                <a:rPr lang="ru-RU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ОГЭ </a:t>
              </a:r>
              <a:r>
                <a:rPr lang="ru-RU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ИК в произвольном порядке </a:t>
              </a:r>
            </a:p>
          </p:txBody>
        </p:sp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213530" y="2222035"/>
              <a:ext cx="676413" cy="706143"/>
            </a:xfrm>
            <a:prstGeom prst="round2DiagRect">
              <a:avLst>
                <a:gd name="adj1" fmla="val 17801"/>
                <a:gd name="adj2" fmla="val 0"/>
              </a:avLst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2 часть</a:t>
              </a:r>
              <a:endParaRPr lang="ru-RU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 flipH="1">
            <a:off x="251519" y="5229200"/>
            <a:ext cx="8654720" cy="504056"/>
          </a:xfrm>
          <a:prstGeom prst="snip2DiagRect">
            <a:avLst/>
          </a:prstGeom>
          <a:gradFill flip="none" rotWithShape="1">
            <a:gsLst>
              <a:gs pos="0">
                <a:srgbClr val="9EBFE6">
                  <a:tint val="66000"/>
                  <a:satMod val="160000"/>
                </a:srgbClr>
              </a:gs>
              <a:gs pos="50000">
                <a:srgbClr val="9EBFE6">
                  <a:tint val="44500"/>
                  <a:satMod val="160000"/>
                </a:srgbClr>
              </a:gs>
              <a:gs pos="100000">
                <a:srgbClr val="9EBFE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Организатор должен проверить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правильность заполнения регистрационных полей на всех бланках О</a:t>
            </a: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ГЭ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 flipH="1">
            <a:off x="323526" y="5730971"/>
            <a:ext cx="8657107" cy="864095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После заполнения всеми участниками ОГЭ регистрационных полей всех бланков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объявить начало экзамена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и зафиксировать на доске время его начала и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окончания </a:t>
            </a:r>
            <a:endParaRPr lang="ru-RU" sz="14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РУССКИЙ ЯЗЫК 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– 3 ЧАСА </a:t>
            </a: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55 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МИНУТ (</a:t>
            </a: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235 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МИНУТ</a:t>
            </a: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 flipH="1">
            <a:off x="251519" y="3557416"/>
            <a:ext cx="3855922" cy="1455760"/>
          </a:xfrm>
          <a:prstGeom prst="snip2DiagRect">
            <a:avLst/>
          </a:prstGeom>
          <a:solidFill>
            <a:srgbClr val="E0EAFF"/>
          </a:soli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Участники ОГЭ:</a:t>
            </a:r>
          </a:p>
          <a:p>
            <a:pPr marL="285750" indent="-28575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проверяют комплектность ЭМ и на наличие брака;</a:t>
            </a:r>
          </a:p>
          <a:p>
            <a:pPr marL="285750" indent="-28575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заполняют регистрационные поля всех бланков</a:t>
            </a:r>
          </a:p>
          <a:p>
            <a:pPr marL="285750" indent="-28575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ставят подпись участников ОГЭ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211395" y="3047483"/>
            <a:ext cx="4694846" cy="2073651"/>
            <a:chOff x="251519" y="2948160"/>
            <a:chExt cx="5760641" cy="2073651"/>
          </a:xfrm>
        </p:grpSpPr>
        <p:sp>
          <p:nvSpPr>
            <p:cNvPr id="22" name="Прямоугольник с двумя скругленными соседними углами 21"/>
            <p:cNvSpPr/>
            <p:nvPr/>
          </p:nvSpPr>
          <p:spPr>
            <a:xfrm>
              <a:off x="251519" y="2948160"/>
              <a:ext cx="5760640" cy="335349"/>
            </a:xfrm>
            <a:prstGeom prst="round2SameRect">
              <a:avLst>
                <a:gd name="adj1" fmla="val 33563"/>
                <a:gd name="adj2" fmla="val 0"/>
              </a:avLst>
            </a:prstGeom>
            <a:gradFill flip="none"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Cambria" panose="02040503050406030204" pitchFamily="18" charset="0"/>
                </a:rPr>
                <a:t>В случае </a:t>
              </a:r>
              <a:r>
                <a:rPr lang="ru-RU" sz="1400" dirty="0">
                  <a:latin typeface="Cambria" panose="02040503050406030204" pitchFamily="18" charset="0"/>
                </a:rPr>
                <a:t>обнаружения участником </a:t>
              </a:r>
              <a:r>
                <a:rPr lang="ru-RU" sz="1400" dirty="0" smtClean="0">
                  <a:latin typeface="Cambria" panose="02040503050406030204" pitchFamily="18" charset="0"/>
                </a:rPr>
                <a:t>ОГЭ в ИК:</a:t>
              </a:r>
            </a:p>
          </p:txBody>
        </p:sp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>
              <a:off x="251519" y="4633010"/>
              <a:ext cx="5760640" cy="388801"/>
            </a:xfrm>
            <a:prstGeom prst="round2SameRect">
              <a:avLst>
                <a:gd name="adj1" fmla="val 0"/>
                <a:gd name="adj2" fmla="val 26455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ПОЛНОСТЬЮ ЗАМЕНИТЬ ИК</a:t>
              </a:r>
              <a:endParaRPr lang="ru-RU" sz="14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4" name="Прямоугольник с двумя скругленными соседними углами 23"/>
            <p:cNvSpPr/>
            <p:nvPr/>
          </p:nvSpPr>
          <p:spPr>
            <a:xfrm>
              <a:off x="251519" y="4268066"/>
              <a:ext cx="5760640" cy="3600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D3D3"/>
            </a:soli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latin typeface="Cambria" panose="02040503050406030204" pitchFamily="18" charset="0"/>
                </a:rPr>
                <a:t>наличия в них полиграфических дефектов</a:t>
              </a:r>
            </a:p>
          </p:txBody>
        </p:sp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>
              <a:off x="251519" y="3632676"/>
              <a:ext cx="5760640" cy="63539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D3D3"/>
            </a:soli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latin typeface="Cambria" panose="02040503050406030204" pitchFamily="18" charset="0"/>
                </a:rPr>
                <a:t>несоответствия цифровых значений штрих-кодов </a:t>
              </a:r>
              <a:endParaRPr lang="ru-RU" sz="1400" dirty="0" smtClean="0">
                <a:solidFill>
                  <a:schemeClr val="tx1"/>
                </a:solidFill>
                <a:latin typeface="Cambria" panose="02040503050406030204" pitchFamily="18" charset="0"/>
              </a:endParaRPr>
            </a:p>
            <a:p>
              <a:r>
                <a:rPr lang="ru-RU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на </a:t>
              </a:r>
              <a:r>
                <a:rPr lang="ru-RU" sz="1400" dirty="0">
                  <a:solidFill>
                    <a:schemeClr val="tx1"/>
                  </a:solidFill>
                  <a:latin typeface="Cambria" panose="02040503050406030204" pitchFamily="18" charset="0"/>
                </a:rPr>
                <a:t>бланке </a:t>
              </a:r>
              <a:r>
                <a:rPr lang="ru-RU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ответов №1 </a:t>
              </a:r>
              <a:r>
                <a:rPr lang="ru-RU" sz="1400" dirty="0">
                  <a:solidFill>
                    <a:schemeClr val="tx1"/>
                  </a:solidFill>
                  <a:latin typeface="Cambria" panose="02040503050406030204" pitchFamily="18" charset="0"/>
                </a:rPr>
                <a:t>и на листах </a:t>
              </a:r>
              <a:r>
                <a:rPr lang="ru-RU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КИМ;</a:t>
              </a:r>
              <a:endParaRPr lang="ru-RU" sz="14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" name="Прямоугольник с двумя скругленными соседними углами 27"/>
            <p:cNvSpPr/>
            <p:nvPr/>
          </p:nvSpPr>
          <p:spPr>
            <a:xfrm>
              <a:off x="251520" y="3283512"/>
              <a:ext cx="5760640" cy="34916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D3D3"/>
            </a:soli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latin typeface="Cambria" panose="02040503050406030204" pitchFamily="18" charset="0"/>
                </a:rPr>
                <a:t>лишних или недостающих бланков </a:t>
              </a:r>
              <a:r>
                <a:rPr lang="ru-RU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ОГЭ </a:t>
              </a:r>
              <a:r>
                <a:rPr lang="ru-RU" sz="1400" dirty="0">
                  <a:solidFill>
                    <a:schemeClr val="tx1"/>
                  </a:solidFill>
                  <a:latin typeface="Cambria" panose="02040503050406030204" pitchFamily="18" charset="0"/>
                </a:rPr>
                <a:t>или КИМ;</a:t>
              </a:r>
            </a:p>
          </p:txBody>
        </p:sp>
      </p:grpSp>
      <p:pic>
        <p:nvPicPr>
          <p:cNvPr id="29" name="Picture 2" descr="C:\Users\косатюк_п\Documents\ГИА-11\Обучение специалистов ППЭ\moodle\для moodle\картинки\Fotolia_34971645_Subscription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663" l="0" r="9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41" y="64419"/>
            <a:ext cx="3082870" cy="252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660231" y="404664"/>
            <a:ext cx="12083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Время начала: </a:t>
            </a:r>
            <a:r>
              <a:rPr lang="ru-RU" sz="900" b="1" dirty="0" smtClean="0">
                <a:latin typeface="Cambria" panose="02040503050406030204" pitchFamily="18" charset="0"/>
              </a:rPr>
              <a:t>10.15</a:t>
            </a:r>
          </a:p>
          <a:p>
            <a:endParaRPr lang="ru-RU" sz="9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Время окончания: </a:t>
            </a:r>
            <a:r>
              <a:rPr lang="ru-RU" sz="900" b="1" dirty="0" smtClean="0">
                <a:latin typeface="Cambria" panose="02040503050406030204" pitchFamily="18" charset="0"/>
              </a:rPr>
              <a:t>13.45</a:t>
            </a:r>
            <a:endParaRPr lang="ru-RU" sz="9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Cambria" panose="02040503050406030204" pitchFamily="18" charset="0"/>
              </a:rPr>
              <a:t>Сообщить руководителю ППЭ через организатора вне аудитории об </a:t>
            </a:r>
            <a:r>
              <a:rPr lang="ru-RU" b="1" dirty="0" smtClean="0">
                <a:latin typeface="Cambria" panose="02040503050406030204" pitchFamily="18" charset="0"/>
              </a:rPr>
              <a:t>успешном начале экзамена.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Сообщить </a:t>
            </a:r>
            <a:r>
              <a:rPr lang="ru-RU" dirty="0">
                <a:latin typeface="Cambria" panose="02040503050406030204" pitchFamily="18" charset="0"/>
              </a:rPr>
              <a:t>руководителю ППЭ через организатора вне аудитории об успешном </a:t>
            </a:r>
            <a:r>
              <a:rPr lang="ru-RU" b="1" dirty="0" smtClean="0">
                <a:latin typeface="Cambria" panose="02040503050406030204" pitchFamily="18" charset="0"/>
              </a:rPr>
              <a:t>завершении  </a:t>
            </a:r>
            <a:r>
              <a:rPr lang="ru-RU" b="1" dirty="0">
                <a:latin typeface="Cambria" panose="02040503050406030204" pitchFamily="18" charset="0"/>
              </a:rPr>
              <a:t>экзамена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481145"/>
            <a:ext cx="84963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Состав индивидуального комплекта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ОГЭ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4404768"/>
            <a:ext cx="415669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Черно-белые бланки: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бланк </a:t>
            </a:r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ответов №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бланк ответов № 2 лист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бланк ответов № 2 лист 2</a:t>
            </a:r>
          </a:p>
          <a:p>
            <a:pPr marL="0" indent="0"/>
            <a:r>
              <a:rPr lang="ru-RU" altLang="ru-RU" sz="2000" b="1" dirty="0" smtClean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КИМ</a:t>
            </a:r>
            <a:endParaRPr lang="ru-RU" altLang="ru-RU" sz="2000" b="1" dirty="0">
              <a:solidFill>
                <a:srgbClr val="496DA7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79512" y="1357292"/>
            <a:ext cx="2160241" cy="3047476"/>
            <a:chOff x="1982" y="187"/>
            <a:chExt cx="8794" cy="1213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" y="186"/>
              <a:ext cx="8794" cy="12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4"/>
            <p:cNvSpPr>
              <a:spLocks/>
            </p:cNvSpPr>
            <p:nvPr/>
          </p:nvSpPr>
          <p:spPr bwMode="auto">
            <a:xfrm>
              <a:off x="4655" y="441"/>
              <a:ext cx="4555" cy="2008"/>
            </a:xfrm>
            <a:custGeom>
              <a:avLst/>
              <a:gdLst>
                <a:gd name="T0" fmla="+- 0 4878 4655"/>
                <a:gd name="T1" fmla="*/ T0 w 4555"/>
                <a:gd name="T2" fmla="+- 0 2307 442"/>
                <a:gd name="T3" fmla="*/ 2307 h 2008"/>
                <a:gd name="T4" fmla="+- 0 4655 4655"/>
                <a:gd name="T5" fmla="*/ T4 w 4555"/>
                <a:gd name="T6" fmla="+- 0 2307 442"/>
                <a:gd name="T7" fmla="*/ 2307 h 2008"/>
                <a:gd name="T8" fmla="+- 0 4655 4655"/>
                <a:gd name="T9" fmla="*/ T8 w 4555"/>
                <a:gd name="T10" fmla="+- 0 2450 442"/>
                <a:gd name="T11" fmla="*/ 2450 h 2008"/>
                <a:gd name="T12" fmla="+- 0 4878 4655"/>
                <a:gd name="T13" fmla="*/ T12 w 4555"/>
                <a:gd name="T14" fmla="+- 0 2450 442"/>
                <a:gd name="T15" fmla="*/ 2450 h 2008"/>
                <a:gd name="T16" fmla="+- 0 4878 4655"/>
                <a:gd name="T17" fmla="*/ T16 w 4555"/>
                <a:gd name="T18" fmla="+- 0 2307 442"/>
                <a:gd name="T19" fmla="*/ 2307 h 2008"/>
                <a:gd name="T20" fmla="+- 0 7830 4655"/>
                <a:gd name="T21" fmla="*/ T20 w 4555"/>
                <a:gd name="T22" fmla="+- 0 2047 442"/>
                <a:gd name="T23" fmla="*/ 2047 h 2008"/>
                <a:gd name="T24" fmla="+- 0 6645 4655"/>
                <a:gd name="T25" fmla="*/ T24 w 4555"/>
                <a:gd name="T26" fmla="+- 0 2047 442"/>
                <a:gd name="T27" fmla="*/ 2047 h 2008"/>
                <a:gd name="T28" fmla="+- 0 6645 4655"/>
                <a:gd name="T29" fmla="*/ T28 w 4555"/>
                <a:gd name="T30" fmla="+- 0 2450 442"/>
                <a:gd name="T31" fmla="*/ 2450 h 2008"/>
                <a:gd name="T32" fmla="+- 0 7830 4655"/>
                <a:gd name="T33" fmla="*/ T32 w 4555"/>
                <a:gd name="T34" fmla="+- 0 2450 442"/>
                <a:gd name="T35" fmla="*/ 2450 h 2008"/>
                <a:gd name="T36" fmla="+- 0 7830 4655"/>
                <a:gd name="T37" fmla="*/ T36 w 4555"/>
                <a:gd name="T38" fmla="+- 0 2047 442"/>
                <a:gd name="T39" fmla="*/ 2047 h 2008"/>
                <a:gd name="T40" fmla="+- 0 9210 4655"/>
                <a:gd name="T41" fmla="*/ T40 w 4555"/>
                <a:gd name="T42" fmla="+- 0 442 442"/>
                <a:gd name="T43" fmla="*/ 442 h 2008"/>
                <a:gd name="T44" fmla="+- 0 8820 4655"/>
                <a:gd name="T45" fmla="*/ T44 w 4555"/>
                <a:gd name="T46" fmla="+- 0 442 442"/>
                <a:gd name="T47" fmla="*/ 442 h 2008"/>
                <a:gd name="T48" fmla="+- 0 8820 4655"/>
                <a:gd name="T49" fmla="*/ T48 w 4555"/>
                <a:gd name="T50" fmla="+- 0 667 442"/>
                <a:gd name="T51" fmla="*/ 667 h 2008"/>
                <a:gd name="T52" fmla="+- 0 9210 4655"/>
                <a:gd name="T53" fmla="*/ T52 w 4555"/>
                <a:gd name="T54" fmla="+- 0 667 442"/>
                <a:gd name="T55" fmla="*/ 667 h 2008"/>
                <a:gd name="T56" fmla="+- 0 9210 4655"/>
                <a:gd name="T57" fmla="*/ T56 w 4555"/>
                <a:gd name="T58" fmla="+- 0 442 442"/>
                <a:gd name="T59" fmla="*/ 442 h 20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4555" h="2008">
                  <a:moveTo>
                    <a:pt x="223" y="1865"/>
                  </a:moveTo>
                  <a:lnTo>
                    <a:pt x="0" y="1865"/>
                  </a:lnTo>
                  <a:lnTo>
                    <a:pt x="0" y="2008"/>
                  </a:lnTo>
                  <a:lnTo>
                    <a:pt x="223" y="2008"/>
                  </a:lnTo>
                  <a:lnTo>
                    <a:pt x="223" y="1865"/>
                  </a:lnTo>
                  <a:close/>
                  <a:moveTo>
                    <a:pt x="3175" y="1605"/>
                  </a:moveTo>
                  <a:lnTo>
                    <a:pt x="1990" y="1605"/>
                  </a:lnTo>
                  <a:lnTo>
                    <a:pt x="1990" y="2008"/>
                  </a:lnTo>
                  <a:lnTo>
                    <a:pt x="3175" y="2008"/>
                  </a:lnTo>
                  <a:lnTo>
                    <a:pt x="3175" y="1605"/>
                  </a:lnTo>
                  <a:close/>
                  <a:moveTo>
                    <a:pt x="4555" y="0"/>
                  </a:moveTo>
                  <a:lnTo>
                    <a:pt x="4165" y="0"/>
                  </a:lnTo>
                  <a:lnTo>
                    <a:pt x="4165" y="225"/>
                  </a:lnTo>
                  <a:lnTo>
                    <a:pt x="4555" y="225"/>
                  </a:lnTo>
                  <a:lnTo>
                    <a:pt x="45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2996374" y="1196752"/>
            <a:ext cx="4625083" cy="4032448"/>
            <a:chOff x="-1337" y="2270"/>
            <a:chExt cx="12897" cy="10873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" y="2270"/>
              <a:ext cx="6380" cy="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7" y="3116"/>
              <a:ext cx="6380" cy="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" y="4398"/>
              <a:ext cx="6193" cy="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" y="4518"/>
              <a:ext cx="6193" cy="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AutoShape 7"/>
            <p:cNvSpPr>
              <a:spLocks/>
            </p:cNvSpPr>
            <p:nvPr/>
          </p:nvSpPr>
          <p:spPr bwMode="auto">
            <a:xfrm>
              <a:off x="2007" y="2598"/>
              <a:ext cx="8473" cy="2350"/>
            </a:xfrm>
            <a:custGeom>
              <a:avLst/>
              <a:gdLst>
                <a:gd name="T0" fmla="+- 0 2781 2007"/>
                <a:gd name="T1" fmla="*/ T0 w 8473"/>
                <a:gd name="T2" fmla="+- 0 3950 2598"/>
                <a:gd name="T3" fmla="*/ 3950 h 2350"/>
                <a:gd name="T4" fmla="+- 0 2007 2007"/>
                <a:gd name="T5" fmla="*/ T4 w 8473"/>
                <a:gd name="T6" fmla="+- 0 3950 2598"/>
                <a:gd name="T7" fmla="*/ 3950 h 2350"/>
                <a:gd name="T8" fmla="+- 0 2007 2007"/>
                <a:gd name="T9" fmla="*/ T8 w 8473"/>
                <a:gd name="T10" fmla="+- 0 4093 2598"/>
                <a:gd name="T11" fmla="*/ 4093 h 2350"/>
                <a:gd name="T12" fmla="+- 0 2781 2007"/>
                <a:gd name="T13" fmla="*/ T12 w 8473"/>
                <a:gd name="T14" fmla="+- 0 4093 2598"/>
                <a:gd name="T15" fmla="*/ 4093 h 2350"/>
                <a:gd name="T16" fmla="+- 0 2781 2007"/>
                <a:gd name="T17" fmla="*/ T16 w 8473"/>
                <a:gd name="T18" fmla="+- 0 3950 2598"/>
                <a:gd name="T19" fmla="*/ 3950 h 2350"/>
                <a:gd name="T20" fmla="+- 0 5750 2007"/>
                <a:gd name="T21" fmla="*/ T20 w 8473"/>
                <a:gd name="T22" fmla="+- 0 2598 2598"/>
                <a:gd name="T23" fmla="*/ 2598 h 2350"/>
                <a:gd name="T24" fmla="+- 0 5450 2007"/>
                <a:gd name="T25" fmla="*/ T24 w 8473"/>
                <a:gd name="T26" fmla="+- 0 2598 2598"/>
                <a:gd name="T27" fmla="*/ 2598 h 2350"/>
                <a:gd name="T28" fmla="+- 0 5450 2007"/>
                <a:gd name="T29" fmla="*/ T28 w 8473"/>
                <a:gd name="T30" fmla="+- 0 2758 2598"/>
                <a:gd name="T31" fmla="*/ 2758 h 2350"/>
                <a:gd name="T32" fmla="+- 0 5750 2007"/>
                <a:gd name="T33" fmla="*/ T32 w 8473"/>
                <a:gd name="T34" fmla="+- 0 2758 2598"/>
                <a:gd name="T35" fmla="*/ 2758 h 2350"/>
                <a:gd name="T36" fmla="+- 0 5750 2007"/>
                <a:gd name="T37" fmla="*/ T36 w 8473"/>
                <a:gd name="T38" fmla="+- 0 2598 2598"/>
                <a:gd name="T39" fmla="*/ 2598 h 2350"/>
                <a:gd name="T40" fmla="+- 0 10480 2007"/>
                <a:gd name="T41" fmla="*/ T40 w 8473"/>
                <a:gd name="T42" fmla="+- 0 4788 2598"/>
                <a:gd name="T43" fmla="*/ 4788 h 2350"/>
                <a:gd name="T44" fmla="+- 0 10180 2007"/>
                <a:gd name="T45" fmla="*/ T44 w 8473"/>
                <a:gd name="T46" fmla="+- 0 4788 2598"/>
                <a:gd name="T47" fmla="*/ 4788 h 2350"/>
                <a:gd name="T48" fmla="+- 0 10180 2007"/>
                <a:gd name="T49" fmla="*/ T48 w 8473"/>
                <a:gd name="T50" fmla="+- 0 4948 2598"/>
                <a:gd name="T51" fmla="*/ 4948 h 2350"/>
                <a:gd name="T52" fmla="+- 0 10480 2007"/>
                <a:gd name="T53" fmla="*/ T52 w 8473"/>
                <a:gd name="T54" fmla="+- 0 4948 2598"/>
                <a:gd name="T55" fmla="*/ 4948 h 2350"/>
                <a:gd name="T56" fmla="+- 0 10480 2007"/>
                <a:gd name="T57" fmla="*/ T56 w 8473"/>
                <a:gd name="T58" fmla="+- 0 4788 2598"/>
                <a:gd name="T59" fmla="*/ 4788 h 23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8473" h="2350">
                  <a:moveTo>
                    <a:pt x="774" y="1352"/>
                  </a:moveTo>
                  <a:lnTo>
                    <a:pt x="0" y="1352"/>
                  </a:lnTo>
                  <a:lnTo>
                    <a:pt x="0" y="1495"/>
                  </a:lnTo>
                  <a:lnTo>
                    <a:pt x="774" y="1495"/>
                  </a:lnTo>
                  <a:lnTo>
                    <a:pt x="774" y="1352"/>
                  </a:lnTo>
                  <a:close/>
                  <a:moveTo>
                    <a:pt x="3743" y="0"/>
                  </a:moveTo>
                  <a:lnTo>
                    <a:pt x="3443" y="0"/>
                  </a:lnTo>
                  <a:lnTo>
                    <a:pt x="3443" y="160"/>
                  </a:lnTo>
                  <a:lnTo>
                    <a:pt x="3743" y="160"/>
                  </a:lnTo>
                  <a:lnTo>
                    <a:pt x="3743" y="0"/>
                  </a:lnTo>
                  <a:close/>
                  <a:moveTo>
                    <a:pt x="8473" y="2190"/>
                  </a:moveTo>
                  <a:lnTo>
                    <a:pt x="8173" y="2190"/>
                  </a:lnTo>
                  <a:lnTo>
                    <a:pt x="8173" y="2350"/>
                  </a:lnTo>
                  <a:lnTo>
                    <a:pt x="8473" y="2350"/>
                  </a:lnTo>
                  <a:lnTo>
                    <a:pt x="8473" y="2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2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74" y="4293096"/>
            <a:ext cx="3111063" cy="222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03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к проведению</a:t>
            </a:r>
            <a:b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ОГЭ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9967" y="1556792"/>
            <a:ext cx="825330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До начала экзамена организатор в аудитории должен:</a:t>
            </a:r>
            <a:endParaRPr lang="ru-RU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3" y="2384884"/>
            <a:ext cx="2143969" cy="10441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Пройти инструктаж: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23482" y="2384884"/>
            <a:ext cx="5128838" cy="5289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 порядку проведения ОГЭ; 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23482" y="2913829"/>
            <a:ext cx="5128838" cy="5151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 проведения ОГЭ. 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3" y="3684670"/>
            <a:ext cx="2143970" cy="25526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Ознакомиться с: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23483" y="3691557"/>
            <a:ext cx="5128837" cy="632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нормативными правовыми документами, регламентирующими проведение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ОГЭ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;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26968" y="4324358"/>
            <a:ext cx="5125352" cy="647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инструкциями, определяющими порядок работы организаторов в аудитории;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23482" y="4971710"/>
            <a:ext cx="5128838" cy="632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правилами заполнения бланков ответов участников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ОГЭ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;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23481" y="5604511"/>
            <a:ext cx="6379787" cy="632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порядком оформления ведомостей, протоколов и актов, заполняемых при проведении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ОГЭ 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в аудиториях.</a:t>
            </a:r>
          </a:p>
        </p:txBody>
      </p:sp>
      <p:pic>
        <p:nvPicPr>
          <p:cNvPr id="4098" name="Picture 2" descr="C:\Users\косатюк_п\Documents\ГИА-11\Обучение специалистов ППЭ\moodle\для moodle\картинки\uche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8939" y1="29526" x2="72348" y2="15877"/>
                        <a14:foregroundMark x1="72348" y1="40390" x2="79167" y2="48189"/>
                        <a14:foregroundMark x1="79167" y1="49582" x2="76894" y2="56825"/>
                        <a14:foregroundMark x1="78409" y1="55989" x2="71212" y2="63510"/>
                        <a14:foregroundMark x1="72348" y1="82451" x2="84091" y2="79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20" y="3691557"/>
            <a:ext cx="1421254" cy="193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осатюк_п\Documents\ГИА-11\Обучение специалистов ППЭ\moodle\для moodle\картинки\M_Stud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95" y="2204864"/>
            <a:ext cx="957774" cy="13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484784"/>
            <a:ext cx="8640960" cy="380665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Во время экзамена организатор в аудитории должен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1916832"/>
            <a:ext cx="864096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>
                <a:latin typeface="Cambria" panose="02040503050406030204" pitchFamily="18" charset="0"/>
              </a:rPr>
              <a:t>следить за порядком в аудитории и не допускать: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2325248"/>
            <a:ext cx="3096344" cy="5996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разговоров  участников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между собой;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9734" y="2330140"/>
            <a:ext cx="5462745" cy="5996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обмена любыми материалами и предметами между участниками </a:t>
            </a:r>
            <a:r>
              <a:rPr lang="ru-RU" dirty="0" smtClean="0">
                <a:latin typeface="Cambria" panose="02040503050406030204" pitchFamily="18" charset="0"/>
              </a:rPr>
              <a:t>ОГЭ</a:t>
            </a:r>
            <a:r>
              <a:rPr lang="ru-RU" dirty="0">
                <a:latin typeface="Cambria" panose="02040503050406030204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996951"/>
            <a:ext cx="8640960" cy="1224138"/>
          </a:xfrm>
          <a:prstGeom prst="roundRect">
            <a:avLst>
              <a:gd name="adj" fmla="val 107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наличия средств </a:t>
            </a:r>
            <a:r>
              <a:rPr lang="ru-RU" dirty="0">
                <a:latin typeface="Cambria" panose="02040503050406030204" pitchFamily="18" charset="0"/>
              </a:rPr>
              <a:t>связи, электронно-вычислительной техники, фото, аудио и видеоаппаратуры, справочных материалов, кроме разрешенных, письменных заметок и иных средств хранения и передачи информации;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19" y="4797152"/>
            <a:ext cx="8640960" cy="596659"/>
          </a:xfrm>
          <a:prstGeom prst="roundRect">
            <a:avLst>
              <a:gd name="adj" fmla="val 102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произвольного выхода участника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из аудитории и перемещения по ППЭ без сопровождения организатора вне аудитории;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19" y="5517232"/>
            <a:ext cx="8640960" cy="1086123"/>
          </a:xfrm>
          <a:prstGeom prst="roundRect">
            <a:avLst>
              <a:gd name="adj" fmla="val 84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содействия участникам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в том числе в передаче им средств связи, электронно-вычислительной техники, фото, аудио и видеоаппаратуры, справочных материалов, письменных заметок и иных средств хранения и передачи информации;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19" y="4293096"/>
            <a:ext cx="8640960" cy="432048"/>
          </a:xfrm>
          <a:prstGeom prst="roundRect">
            <a:avLst>
              <a:gd name="adj" fmla="val 102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переписывания участниками ОГЭ заданий КИМ в черновики;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сатюк_п\Documents\ГИА-11\Обучение специалистов ППЭ\moodle\для moodle\картинки\Fotolia_48120884_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2" y="4725144"/>
            <a:ext cx="1865278" cy="19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0813" y="1484784"/>
            <a:ext cx="8640959" cy="35863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Во время экзамена организатор в аудитории должен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572" y="3212976"/>
            <a:ext cx="864096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следить за состоянием участников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и при ухудшении самочувствия направлять участников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в сопровождении организаторов вне аудиторий в медицинский пункт. В этом случае организатор в аудитории рекомендует участнику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завершить экзамен и прийти на пересдачу;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4581128"/>
            <a:ext cx="695406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 случае если участник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предъявил претензию по содержанию задания своего КИМ, необходимо зафиксировать суть претензии в служебной записке и передать ее руководителю ППЭ (служебная записка должна содержать информацию об уникальном номере КИМ, задании и содержании замечания).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0813" y="2297927"/>
            <a:ext cx="8640959" cy="915049"/>
          </a:xfrm>
          <a:prstGeom prst="roundRect">
            <a:avLst>
              <a:gd name="adj" fmla="val 111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выноса из аудиторий и ППЭ экзаменационных материалов на бумажном или электронном носителях, фотографирования экзаменационных материалов участниками </a:t>
            </a:r>
            <a:r>
              <a:rPr lang="ru-RU" dirty="0" smtClean="0">
                <a:latin typeface="Cambria" panose="02040503050406030204" pitchFamily="18" charset="0"/>
              </a:rPr>
              <a:t>ОГЭ</a:t>
            </a:r>
            <a:r>
              <a:rPr lang="ru-RU" dirty="0">
                <a:latin typeface="Cambria" panose="02040503050406030204" pitchFamily="18" charset="0"/>
              </a:rPr>
              <a:t>, а также ассистентами или техническими специалистами;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0813" y="1916832"/>
            <a:ext cx="8640959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>
                <a:latin typeface="Cambria" panose="02040503050406030204" pitchFamily="18" charset="0"/>
              </a:rPr>
              <a:t>следить за порядком в аудитории и не допускать:</a:t>
            </a:r>
          </a:p>
        </p:txBody>
      </p:sp>
    </p:spTree>
    <p:extLst>
      <p:ext uri="{BB962C8B-B14F-4D97-AF65-F5344CB8AC3E}">
        <p14:creationId xmlns:p14="http://schemas.microsoft.com/office/powerpoint/2010/main" val="13362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630204"/>
            <a:ext cx="864096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Во время экзамена организатор в аудитории должен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348880"/>
            <a:ext cx="8610252" cy="915049"/>
          </a:xfrm>
          <a:prstGeom prst="roundRect">
            <a:avLst>
              <a:gd name="adj" fmla="val 111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п</a:t>
            </a:r>
            <a:r>
              <a:rPr lang="ru-RU" dirty="0" smtClean="0">
                <a:latin typeface="Cambria" panose="02040503050406030204" pitchFamily="18" charset="0"/>
              </a:rPr>
              <a:t>ри выходе участника  ОГЭ из аудитории проверить комплектность оставленных им на рабочем столе ЭМ и черновиков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027" name="Picture 3" descr="C:\Users\Тофан_О\Desktop\картинки для презентации\i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14" y="3709317"/>
            <a:ext cx="279458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офан_О\Desktop\картинки для презентации\i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09317"/>
            <a:ext cx="17281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62667"/>
          <a:stretch/>
        </p:blipFill>
        <p:spPr>
          <a:xfrm>
            <a:off x="263534" y="1484784"/>
            <a:ext cx="5566008" cy="3032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4420" y="1484784"/>
            <a:ext cx="2970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Машиночитаемая форма</a:t>
            </a: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12-04-МАШ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821430" y="2731210"/>
            <a:ext cx="1008112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5213" y="2348880"/>
            <a:ext cx="3081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Обязательно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заполнить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номер страницы!</a:t>
            </a: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НЕЛЬЗЯ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</a:t>
            </a:r>
            <a:endParaRPr lang="en-US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ставить прочерк 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Z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на незаполненных строках формы</a:t>
            </a:r>
          </a:p>
        </p:txBody>
      </p:sp>
      <p:cxnSp>
        <p:nvCxnSpPr>
          <p:cNvPr id="11" name="Прямая со стрелкой 10"/>
          <p:cNvCxnSpPr>
            <a:endCxn id="7" idx="6"/>
          </p:cNvCxnSpPr>
          <p:nvPr/>
        </p:nvCxnSpPr>
        <p:spPr>
          <a:xfrm flipH="1">
            <a:off x="5829542" y="2600908"/>
            <a:ext cx="470650" cy="31032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418810" y="3901524"/>
            <a:ext cx="2525610" cy="31203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406" y="4301429"/>
            <a:ext cx="347425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Каждый </a:t>
            </a:r>
            <a:r>
              <a:rPr lang="ru-RU" sz="2000" b="1" dirty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выход участника фиксируется в ведомости ППЭ-12-04МАШ  </a:t>
            </a:r>
          </a:p>
          <a:p>
            <a:r>
              <a:rPr lang="ru-RU" sz="2000" b="1" dirty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(каждый выход – новая строка при заполнении формы ППЭ-12-04</a:t>
            </a:r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)</a:t>
            </a:r>
            <a:endParaRPr lang="ru-RU" sz="2000" b="1" dirty="0">
              <a:solidFill>
                <a:srgbClr val="39639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64636" y="4940434"/>
            <a:ext cx="3271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mbria" panose="02040503050406030204" pitchFamily="18" charset="0"/>
              </a:rPr>
              <a:t>ФОРМА ЗАПОЛНЯЕТСЯ ЧЕРНОЙ ГЕЛЕВОЙ РУЧКОЙ.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29169"/>
            <a:ext cx="6364233" cy="65571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При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выходе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участника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из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аудитории организаторы должны проверить комплектность оставленных на рабочем столе участником ОГЭ ЭМ и черновиков, заполнить форму ППЭ-12-04МАШ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89713" y="5926143"/>
            <a:ext cx="3271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ambria" panose="02040503050406030204" pitchFamily="18" charset="0"/>
              </a:rPr>
              <a:t>ВПИСЫВАЕТСЯ НОМЕР КИМ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3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558196"/>
            <a:ext cx="8640960" cy="6466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При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удалении с экзамена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 во время экзамена организатор в аудитории должен: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9111" y="2348880"/>
            <a:ext cx="6307105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при </a:t>
            </a:r>
            <a:r>
              <a:rPr lang="ru-RU" dirty="0">
                <a:latin typeface="Cambria" panose="02040503050406030204" pitchFamily="18" charset="0"/>
              </a:rPr>
              <a:t>установлении факта наличия  у участников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средств связи и электронно-вычислительной техники во время проведения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или иного нарушения ими установленного порядка проведения </a:t>
            </a:r>
            <a:r>
              <a:rPr lang="ru-RU" dirty="0" smtClean="0">
                <a:latin typeface="Cambria" panose="02040503050406030204" pitchFamily="18" charset="0"/>
              </a:rPr>
              <a:t>ОГЭ</a:t>
            </a:r>
            <a:r>
              <a:rPr lang="ru-RU" dirty="0">
                <a:latin typeface="Cambria" panose="02040503050406030204" pitchFamily="18" charset="0"/>
              </a:rPr>
              <a:t>, такой участник удаляется с экзамена.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9111" y="4077072"/>
            <a:ext cx="6307105" cy="645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этом случае организатор совместно с членом ГЭК, руководителем ППЭ должен: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9818" y="4868490"/>
            <a:ext cx="864096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заполнить форму ППЭ-21 «Акт об удалении участника ЕГЭ с экзамена»;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9818" y="5373216"/>
            <a:ext cx="864096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внести соответствующую запись в форму ППЭ-05-02 </a:t>
            </a:r>
            <a:r>
              <a:rPr lang="ru-RU" dirty="0" smtClean="0">
                <a:latin typeface="Cambria" panose="02040503050406030204" pitchFamily="18" charset="0"/>
              </a:rPr>
              <a:t>«Протокол проведения ГИА в аудитории»;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6021288"/>
            <a:ext cx="864096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в</a:t>
            </a:r>
            <a:r>
              <a:rPr lang="ru-RU" dirty="0" smtClean="0">
                <a:latin typeface="Cambria" panose="02040503050406030204" pitchFamily="18" charset="0"/>
              </a:rPr>
              <a:t> аудитории поставить </a:t>
            </a:r>
            <a:r>
              <a:rPr lang="ru-RU" dirty="0">
                <a:latin typeface="Cambria" panose="02040503050406030204" pitchFamily="18" charset="0"/>
              </a:rPr>
              <a:t>в бланке регистрации в поле «Удален с экзамена» соответствующую </a:t>
            </a:r>
            <a:r>
              <a:rPr lang="ru-RU" dirty="0" smtClean="0">
                <a:latin typeface="Cambria" panose="02040503050406030204" pitchFamily="18" charset="0"/>
              </a:rPr>
              <a:t>метку и поставить свою подпись в соответствующем поле. 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205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484784"/>
            <a:ext cx="8640960" cy="6466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Во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время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досрочного завершения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экзамена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в аудитории должен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204864"/>
            <a:ext cx="8657718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случае если участник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по состоянию здоровья или другим объективным причинам не может завершить выполнение экзаменационной работы, он может покинуть </a:t>
            </a:r>
            <a:r>
              <a:rPr lang="ru-RU" dirty="0" smtClean="0">
                <a:latin typeface="Cambria" panose="02040503050406030204" pitchFamily="18" charset="0"/>
              </a:rPr>
              <a:t>аудиторию в сопровождении организатора вне аудитории до медицинского кабинета, при </a:t>
            </a:r>
            <a:r>
              <a:rPr lang="ru-RU" dirty="0">
                <a:latin typeface="Cambria" panose="02040503050406030204" pitchFamily="18" charset="0"/>
              </a:rPr>
              <a:t>этом организатор должен пригласить </a:t>
            </a:r>
            <a:r>
              <a:rPr lang="ru-RU" dirty="0" smtClean="0">
                <a:latin typeface="Cambria" panose="02040503050406030204" pitchFamily="18" charset="0"/>
              </a:rPr>
              <a:t>члена </a:t>
            </a:r>
            <a:r>
              <a:rPr lang="ru-RU" dirty="0">
                <a:latin typeface="Cambria" panose="02040503050406030204" pitchFamily="18" charset="0"/>
              </a:rPr>
              <a:t>ГЭК </a:t>
            </a:r>
            <a:r>
              <a:rPr lang="ru-RU" dirty="0" smtClean="0">
                <a:latin typeface="Cambria" panose="02040503050406030204" pitchFamily="18" charset="0"/>
              </a:rPr>
              <a:t>в медицинский кабинет: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3717032"/>
            <a:ext cx="590465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заполнить форму ППЭ-22 «Акт о досрочном завершении экзамена по объективным причинам»;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4437112"/>
            <a:ext cx="590465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внести соответствующую запись </a:t>
            </a:r>
            <a:r>
              <a:rPr lang="ru-RU" dirty="0" smtClean="0">
                <a:latin typeface="Cambria" panose="02040503050406030204" pitchFamily="18" charset="0"/>
              </a:rPr>
              <a:t>в форму 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ППЭ-05-02 «Протокол проведения ГИА в аудитории»;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5445224"/>
            <a:ext cx="590465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поставить соответствующую метку в бланке участника ЕГЭ в поле «Не закончил экзамен по уважительной причине</a:t>
            </a:r>
            <a:r>
              <a:rPr lang="ru-RU" dirty="0" smtClean="0">
                <a:latin typeface="Cambria" panose="02040503050406030204" pitchFamily="18" charset="0"/>
              </a:rPr>
              <a:t>» и поставить свою подпись в соответствующем поле.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19" y="4149080"/>
            <a:ext cx="2595430" cy="194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558196"/>
            <a:ext cx="8640960" cy="6466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При выдачи дополнительных бланков во время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экзамена организатор в аудитории должен: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9676" y="2420888"/>
            <a:ext cx="864096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в </a:t>
            </a:r>
            <a:r>
              <a:rPr lang="ru-RU" dirty="0">
                <a:latin typeface="Cambria" panose="02040503050406030204" pitchFamily="18" charset="0"/>
              </a:rPr>
              <a:t>случае если участник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полностью заполнил бланк ответов № </a:t>
            </a:r>
            <a:r>
              <a:rPr lang="ru-RU" dirty="0" smtClean="0">
                <a:latin typeface="Cambria" panose="02040503050406030204" pitchFamily="18" charset="0"/>
              </a:rPr>
              <a:t>2 (лист 1, лист2), организатор должен: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9676" y="3057491"/>
            <a:ext cx="8640960" cy="6595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убедиться, чтобы оба листа бланка ответов № 2 лист 1, бланка ответов № 2 лист 2 полностью заполнены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9868" y="3777571"/>
            <a:ext cx="8640960" cy="13796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выдать по просьбе участника О</a:t>
            </a:r>
            <a:r>
              <a:rPr lang="ru-RU" dirty="0" smtClean="0">
                <a:latin typeface="Cambria" panose="02040503050406030204" pitchFamily="18" charset="0"/>
              </a:rPr>
              <a:t>ГЭ </a:t>
            </a:r>
            <a:r>
              <a:rPr lang="ru-RU" dirty="0">
                <a:latin typeface="Cambria" panose="02040503050406030204" pitchFamily="18" charset="0"/>
              </a:rPr>
              <a:t>дополнительный бланк ответов № </a:t>
            </a:r>
            <a:r>
              <a:rPr lang="ru-RU" dirty="0" smtClean="0">
                <a:latin typeface="Cambria" panose="02040503050406030204" pitchFamily="18" charset="0"/>
              </a:rPr>
              <a:t>2</a:t>
            </a:r>
            <a:r>
              <a:rPr lang="en-US" dirty="0" smtClean="0">
                <a:latin typeface="Cambria" panose="02040503050406030204" pitchFamily="18" charset="0"/>
              </a:rPr>
              <a:t>, </a:t>
            </a:r>
            <a:r>
              <a:rPr lang="ru-RU" dirty="0" smtClean="0">
                <a:latin typeface="Cambria" panose="02040503050406030204" pitchFamily="18" charset="0"/>
              </a:rPr>
              <a:t>прикрепить его к бланку ответов №2 Лист 2 (вписать его регистрационный номер в специально отведенное поле в БО №2 Лист 2, указать порядковый номер листа (3), код региона (86) код предмета (01) и название предмета (РУС) на ДБО №2);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6980" y="5271491"/>
            <a:ext cx="8745500" cy="11886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зафиксировать количество выданных дополнительных  бланков ответов № 2 в форме ППЭ-05-02 </a:t>
            </a:r>
            <a:r>
              <a:rPr lang="ru-RU" dirty="0" smtClean="0">
                <a:latin typeface="Cambria" panose="02040503050406030204" pitchFamily="18" charset="0"/>
              </a:rPr>
              <a:t>«Протокол проведения ГИА в аудитории» </a:t>
            </a:r>
            <a:r>
              <a:rPr lang="ru-RU" dirty="0">
                <a:latin typeface="Cambria" panose="02040503050406030204" pitchFamily="18" charset="0"/>
              </a:rPr>
              <a:t>и прописать номера выданных дополнительных бланков в форме ППЭ-12-03 «Ведомость использования дополнительных бланков ответов № 2»;</a:t>
            </a:r>
          </a:p>
        </p:txBody>
      </p:sp>
    </p:spTree>
    <p:extLst>
      <p:ext uri="{BB962C8B-B14F-4D97-AF65-F5344CB8AC3E}">
        <p14:creationId xmlns:p14="http://schemas.microsoft.com/office/powerpoint/2010/main" val="1419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6499" y="551372"/>
            <a:ext cx="8892479" cy="57606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Выдача ДБО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"/>
          <a:stretch/>
        </p:blipFill>
        <p:spPr>
          <a:xfrm>
            <a:off x="3217246" y="2176530"/>
            <a:ext cx="2909471" cy="4132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"/>
          <a:stretch/>
        </p:blipFill>
        <p:spPr>
          <a:xfrm>
            <a:off x="149678" y="2169727"/>
            <a:ext cx="2986779" cy="4139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1" y="1468086"/>
            <a:ext cx="8639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Если участнику </a:t>
            </a:r>
            <a:r>
              <a:rPr lang="ru-RU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ВЫДАЕТСЯ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ДБО, организатор переносит номер ДБО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на лист 2 бланка ответов №2: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3940651" y="2532980"/>
            <a:ext cx="158417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0588" y="2558508"/>
            <a:ext cx="158417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0438" y="3987092"/>
            <a:ext cx="19882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Номер листа 2 впечатан автоматически и связывает две страницы бланка №2 между собой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7" idx="1"/>
          </p:cNvCxnSpPr>
          <p:nvPr/>
        </p:nvCxnSpPr>
        <p:spPr>
          <a:xfrm flipH="1" flipV="1">
            <a:off x="1786262" y="3141009"/>
            <a:ext cx="248341" cy="56187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Левая фигурная скобка 6"/>
          <p:cNvSpPr/>
          <p:nvPr/>
        </p:nvSpPr>
        <p:spPr>
          <a:xfrm rot="5400000">
            <a:off x="1782575" y="3054791"/>
            <a:ext cx="504056" cy="1800240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"/>
          <a:stretch/>
        </p:blipFill>
        <p:spPr>
          <a:xfrm>
            <a:off x="6084168" y="2176530"/>
            <a:ext cx="2806612" cy="4132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Овал 17"/>
          <p:cNvSpPr/>
          <p:nvPr/>
        </p:nvSpPr>
        <p:spPr>
          <a:xfrm>
            <a:off x="6099437" y="2807560"/>
            <a:ext cx="1079718" cy="3847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звернутая стрелка 18"/>
          <p:cNvSpPr/>
          <p:nvPr/>
        </p:nvSpPr>
        <p:spPr>
          <a:xfrm flipH="1">
            <a:off x="4671981" y="1886649"/>
            <a:ext cx="2250504" cy="566155"/>
          </a:xfrm>
          <a:prstGeom prst="uturnArrow">
            <a:avLst>
              <a:gd name="adj1" fmla="val 13957"/>
              <a:gd name="adj2" fmla="val 25000"/>
              <a:gd name="adj3" fmla="val 25000"/>
              <a:gd name="adj4" fmla="val 43750"/>
              <a:gd name="adj5" fmla="val 75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87886" y="3702883"/>
            <a:ext cx="3401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Вписываем номер ДБО на лист 2 бланка №2, указываем № листа на ДБО.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Нумерация листов ДБО начинается с №3.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100392" y="2857831"/>
            <a:ext cx="504056" cy="335487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Завершение ОГЭ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558196"/>
            <a:ext cx="864096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Во время экзамена организатор в аудитории должен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582" y="2132856"/>
            <a:ext cx="602161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участники </a:t>
            </a:r>
            <a:r>
              <a:rPr lang="ru-RU" dirty="0">
                <a:latin typeface="Cambria" panose="02040503050406030204" pitchFamily="18" charset="0"/>
              </a:rPr>
              <a:t>О</a:t>
            </a:r>
            <a:r>
              <a:rPr lang="ru-RU" dirty="0" smtClean="0">
                <a:latin typeface="Cambria" panose="02040503050406030204" pitchFamily="18" charset="0"/>
              </a:rPr>
              <a:t>ГЭ</a:t>
            </a:r>
            <a:r>
              <a:rPr lang="ru-RU" dirty="0">
                <a:latin typeface="Cambria" panose="02040503050406030204" pitchFamily="18" charset="0"/>
              </a:rPr>
              <a:t>, досрочно завершившие выполнение экзаменационной работы, могут сдать ее организаторам и покинуть ППЭ, не дожидаясь окончания экзамена.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2132856"/>
            <a:ext cx="2592288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Организатору необходимо принять у них </a:t>
            </a:r>
            <a:r>
              <a:rPr lang="ru-RU" dirty="0" smtClean="0">
                <a:latin typeface="Cambria" panose="02040503050406030204" pitchFamily="18" charset="0"/>
              </a:rPr>
              <a:t>все ЭМ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52097" y="3429002"/>
            <a:ext cx="6740383" cy="4680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Cambria" panose="02040503050406030204" pitchFamily="18" charset="0"/>
              </a:rPr>
              <a:t>уведомить участников </a:t>
            </a:r>
            <a:r>
              <a:rPr lang="ru-RU" sz="1600" dirty="0">
                <a:latin typeface="Cambria" panose="02040503050406030204" pitchFamily="18" charset="0"/>
              </a:rPr>
              <a:t>О</a:t>
            </a:r>
            <a:r>
              <a:rPr lang="ru-RU" sz="1600" dirty="0" smtClean="0">
                <a:latin typeface="Cambria" panose="02040503050406030204" pitchFamily="18" charset="0"/>
              </a:rPr>
              <a:t>ГЭ  о скором завершении выполнения экзаменационной работы;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78582" y="3429002"/>
            <a:ext cx="1873515" cy="1188130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За 30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минут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и за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5 минут до окончания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экзамена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78582" y="4877872"/>
            <a:ext cx="1873515" cy="1800200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За 15 минут до окончания экзамена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52097" y="4833156"/>
            <a:ext cx="6740383" cy="4478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Cambria" panose="02040503050406030204" pitchFamily="18" charset="0"/>
              </a:rPr>
              <a:t>пересчитать ИК в аудитории (испорченные, имеющие полиграфические дефекты или неиспользованные);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52097" y="3915055"/>
            <a:ext cx="6740383" cy="4680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Cambria" panose="02040503050406030204" pitchFamily="18" charset="0"/>
              </a:rPr>
              <a:t>напомнить о необходимости переноса  ответов из черновиков и КИМ в бланки ОГЭ.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8" y="5301208"/>
            <a:ext cx="6740383" cy="6638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Cambria" panose="02040503050406030204" pitchFamily="18" charset="0"/>
              </a:rPr>
              <a:t>отметить в форме 05-02 «Протокол проведения ГИА в аудитории» факты неявки, удаления и незавершения выполнения экзаменационной работы, ошибок в документах.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3728" y="5947727"/>
            <a:ext cx="6740383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23728" y="6093297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mbria" panose="02040503050406030204" pitchFamily="18" charset="0"/>
              </a:rPr>
              <a:t>Сообщить руководителю ППЭ через организатора вне аудитории об успешном завершении экзамена.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52651" y="4399721"/>
            <a:ext cx="6740383" cy="4680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е</a:t>
            </a:r>
            <a:r>
              <a:rPr lang="ru-RU" sz="1600" dirty="0" smtClean="0">
                <a:latin typeface="Cambria" panose="02040503050406030204" pitchFamily="18" charset="0"/>
              </a:rPr>
              <a:t>сли участник ОГЭ выходил во время оглашения времени, то когда он придет ему нужно будет повторить</a:t>
            </a:r>
            <a:endParaRPr lang="ru-RU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967" y="1556792"/>
            <a:ext cx="825330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В день проведения экзамена организатор в аудитории ППЭ </a:t>
            </a:r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должен:</a:t>
            </a:r>
            <a:endParaRPr lang="ru-RU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23482" y="2348880"/>
            <a:ext cx="505683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явиться в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ППЭ; 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23482" y="2924944"/>
            <a:ext cx="5046867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зарегистрироваться у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ответственного организатора вне аудитории;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23979" y="4581950"/>
            <a:ext cx="6403122" cy="19793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получить у руководителя ППЭ информацию о назначении ответственных организаторов в аудитории и распределении по аудиториям ППЭ согласно форме ППЭ-07-02 «Список работников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ППЭ».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49967" y="2348880"/>
            <a:ext cx="1873515" cy="1956384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В 08:00 по местному времени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52186"/>
            <a:ext cx="1664735" cy="19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к проведению</a:t>
            </a:r>
            <a:b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ОГЭ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34290" y="4581950"/>
            <a:ext cx="1873515" cy="1979398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Не ранее 8:15 по местному времени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23482" y="3645024"/>
            <a:ext cx="5056830" cy="6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оставить личные вещи в месте хранения , организованном до входа в ППЭ.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3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ОГЭ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8833" y="1294854"/>
            <a:ext cx="8640960" cy="35863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должен: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582" y="1694979"/>
            <a:ext cx="8613898" cy="509885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 центре видимости камер видеонаблюдения объявить, </a:t>
            </a:r>
            <a:endParaRPr lang="ru-RU" b="1" dirty="0" smtClean="0"/>
          </a:p>
          <a:p>
            <a:pPr algn="ctr"/>
            <a:r>
              <a:rPr lang="ru-RU" b="1" dirty="0" smtClean="0"/>
              <a:t>что </a:t>
            </a:r>
            <a:r>
              <a:rPr lang="ru-RU" b="1" dirty="0"/>
              <a:t>выполнение </a:t>
            </a:r>
            <a:r>
              <a:rPr lang="ru-RU" b="1" dirty="0">
                <a:solidFill>
                  <a:srgbClr val="FF0000"/>
                </a:solidFill>
              </a:rPr>
              <a:t>экзаменационной работы </a:t>
            </a:r>
            <a:r>
              <a:rPr lang="ru-RU" b="1" dirty="0"/>
              <a:t>окончено.</a:t>
            </a:r>
            <a:endParaRPr lang="ru-RU" b="1" dirty="0">
              <a:latin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91030" y="2271796"/>
            <a:ext cx="8644560" cy="1373231"/>
            <a:chOff x="278582" y="2564904"/>
            <a:chExt cx="8562893" cy="1369764"/>
          </a:xfrm>
        </p:grpSpPr>
        <p:sp>
          <p:nvSpPr>
            <p:cNvPr id="14" name="Прямоугольник с одним вырезанным скругленным углом 13"/>
            <p:cNvSpPr/>
            <p:nvPr/>
          </p:nvSpPr>
          <p:spPr>
            <a:xfrm>
              <a:off x="2483769" y="2564906"/>
              <a:ext cx="2913483" cy="440660"/>
            </a:xfrm>
            <a:prstGeom prst="snipRoundRect">
              <a:avLst>
                <a:gd name="adj1" fmla="val 1258"/>
                <a:gd name="adj2" fmla="val 0"/>
              </a:avLst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rgbClr val="FF0000"/>
                  </a:solidFill>
                  <a:latin typeface="Cambria" panose="02040503050406030204" pitchFamily="18" charset="0"/>
                </a:rPr>
                <a:t>Б</a:t>
              </a:r>
              <a:r>
                <a:rPr lang="ru-RU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ланки </a:t>
              </a:r>
              <a:r>
                <a:rPr lang="ru-RU" dirty="0">
                  <a:solidFill>
                    <a:srgbClr val="FF0000"/>
                  </a:solidFill>
                  <a:latin typeface="Cambria" panose="02040503050406030204" pitchFamily="18" charset="0"/>
                </a:rPr>
                <a:t>ответов № 1</a:t>
              </a:r>
            </a:p>
          </p:txBody>
        </p:sp>
        <p:sp>
          <p:nvSpPr>
            <p:cNvPr id="19" name="Прямоугольник с одним вырезанным скругленным углом 18"/>
            <p:cNvSpPr/>
            <p:nvPr/>
          </p:nvSpPr>
          <p:spPr>
            <a:xfrm flipH="1">
              <a:off x="5397252" y="2564904"/>
              <a:ext cx="3444223" cy="440661"/>
            </a:xfrm>
            <a:prstGeom prst="snipRoundRect">
              <a:avLst>
                <a:gd name="adj1" fmla="val 27453"/>
                <a:gd name="adj2" fmla="val 0"/>
              </a:avLst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 smtClean="0">
                <a:latin typeface="Cambria" panose="02040503050406030204" pitchFamily="18" charset="0"/>
              </a:endParaRPr>
            </a:p>
            <a:p>
              <a:r>
                <a:rPr lang="ru-RU" dirty="0">
                  <a:latin typeface="Cambria" panose="02040503050406030204" pitchFamily="18" charset="0"/>
                </a:rPr>
                <a:t>вариант КИМ (в сейф-пакет)</a:t>
              </a:r>
            </a:p>
            <a:p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86048" y="3010627"/>
              <a:ext cx="3455427" cy="43095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>
                <a:defRPr>
                  <a:solidFill>
                    <a:schemeClr val="dk1"/>
                  </a:solidFill>
                  <a:latin typeface="Cambria" panose="02040503050406030204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mtClean="0"/>
                <a:t>Черновики (в конверт)</a:t>
              </a:r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483771" y="2968912"/>
              <a:ext cx="2913480" cy="96575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rgbClr val="FF0000"/>
                </a:solidFill>
                <a:latin typeface="Cambria" panose="02040503050406030204" pitchFamily="18" charset="0"/>
              </a:endParaRPr>
            </a:p>
            <a:p>
              <a:r>
                <a:rPr lang="ru-RU" sz="1600" dirty="0">
                  <a:solidFill>
                    <a:srgbClr val="FF0000"/>
                  </a:solidFill>
                  <a:latin typeface="Cambria" panose="02040503050406030204" pitchFamily="18" charset="0"/>
                </a:rPr>
                <a:t>Б</a:t>
              </a:r>
              <a:r>
                <a:rPr lang="ru-RU" sz="16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ланки </a:t>
              </a:r>
              <a:r>
                <a:rPr lang="ru-RU" sz="1600" dirty="0">
                  <a:solidFill>
                    <a:srgbClr val="FF0000"/>
                  </a:solidFill>
                  <a:latin typeface="Cambria" panose="02040503050406030204" pitchFamily="18" charset="0"/>
                </a:rPr>
                <a:t>ответов № 2 (1лист, 2 лист)</a:t>
              </a:r>
            </a:p>
            <a:p>
              <a:r>
                <a:rPr lang="ru-RU" sz="16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Дополнительные </a:t>
              </a:r>
              <a:r>
                <a:rPr lang="ru-RU" sz="1600" dirty="0">
                  <a:solidFill>
                    <a:srgbClr val="FF0000"/>
                  </a:solidFill>
                  <a:latin typeface="Cambria" panose="02040503050406030204" pitchFamily="18" charset="0"/>
                </a:rPr>
                <a:t>бланки ответов № 2</a:t>
              </a:r>
            </a:p>
            <a:p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25" name="Прямоугольник с двумя скругленными соседними углами 24"/>
            <p:cNvSpPr/>
            <p:nvPr/>
          </p:nvSpPr>
          <p:spPr>
            <a:xfrm rot="16200000">
              <a:off x="696297" y="2147192"/>
              <a:ext cx="1369762" cy="2205189"/>
            </a:xfrm>
            <a:prstGeom prst="round2SameRect">
              <a:avLst>
                <a:gd name="adj1" fmla="val 10475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8582" y="3005565"/>
              <a:ext cx="2205186" cy="64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Cambria" panose="02040503050406030204" pitchFamily="18" charset="0"/>
                </a:rPr>
                <a:t>собрать у </a:t>
              </a:r>
              <a:r>
                <a:rPr lang="ru-RU" dirty="0">
                  <a:latin typeface="Cambria" panose="02040503050406030204" pitchFamily="18" charset="0"/>
                </a:rPr>
                <a:t>участников </a:t>
              </a:r>
              <a:r>
                <a:rPr lang="ru-RU" dirty="0" smtClean="0">
                  <a:latin typeface="Cambria" panose="02040503050406030204" pitchFamily="18" charset="0"/>
                </a:rPr>
                <a:t>ОГЭ:</a:t>
              </a:r>
              <a:endParaRPr lang="ru-RU" dirty="0">
                <a:latin typeface="Cambria" panose="02040503050406030204" pitchFamily="18" charset="0"/>
              </a:endParaRPr>
            </a:p>
          </p:txBody>
        </p:sp>
      </p:grpSp>
      <p:sp>
        <p:nvSpPr>
          <p:cNvPr id="34" name="Скругленный прямоугольник 33"/>
          <p:cNvSpPr/>
          <p:nvPr/>
        </p:nvSpPr>
        <p:spPr>
          <a:xfrm>
            <a:off x="278238" y="3717032"/>
            <a:ext cx="8613898" cy="1105660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поставить прочерк «</a:t>
            </a:r>
            <a:r>
              <a:rPr lang="en-US" dirty="0" smtClean="0">
                <a:latin typeface="Cambria" panose="02040503050406030204" pitchFamily="18" charset="0"/>
              </a:rPr>
              <a:t>Z</a:t>
            </a:r>
            <a:r>
              <a:rPr lang="ru-RU" dirty="0" smtClean="0">
                <a:latin typeface="Cambria" panose="02040503050406030204" pitchFamily="18" charset="0"/>
              </a:rPr>
              <a:t>» на полях бланков ответов № 2, предназначенных для записи ответов в свободной форме, но оставшихся незаполненными (в выданных  дополнительных бланках ответов № 2)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Тофан_О\Desktop\картинки для презентации\66d97e436932a18f7e67346e9190ab0e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16257"/>
            <a:ext cx="1525234" cy="9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офан_О\Desktop\картинки для презентации\x_f5df303b1654бдж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36029"/>
            <a:ext cx="1281304" cy="154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ОГЭ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9" y="1324971"/>
            <a:ext cx="864096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ответственный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должен: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9168" y="1827623"/>
            <a:ext cx="8640961" cy="2465473"/>
            <a:chOff x="171538" y="2253789"/>
            <a:chExt cx="5161357" cy="2171072"/>
          </a:xfrm>
        </p:grpSpPr>
        <p:sp>
          <p:nvSpPr>
            <p:cNvPr id="14" name="Прямоугольник с одним вырезанным скругленным углом 13"/>
            <p:cNvSpPr/>
            <p:nvPr/>
          </p:nvSpPr>
          <p:spPr>
            <a:xfrm>
              <a:off x="195261" y="2992924"/>
              <a:ext cx="3219321" cy="1431937"/>
            </a:xfrm>
            <a:prstGeom prst="snipRoundRect">
              <a:avLst>
                <a:gd name="adj1" fmla="val 1258"/>
                <a:gd name="adj2" fmla="val 0"/>
              </a:avLst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>
                  <a:latin typeface="Cambria" panose="02040503050406030204" pitchFamily="18" charset="0"/>
                </a:rPr>
                <a:t>в</a:t>
              </a:r>
              <a:r>
                <a:rPr lang="ru-RU" dirty="0" smtClean="0">
                  <a:latin typeface="Cambria" panose="02040503050406030204" pitchFamily="18" charset="0"/>
                </a:rPr>
                <a:t> случае, если есть замена посчитать количество замен ошибочных ответов и заполнить поле «Замена ошибочных ответов» и поставить свою подпись;</a:t>
              </a:r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25" name="Прямоугольник с двумя скругленными соседними углами 24"/>
            <p:cNvSpPr/>
            <p:nvPr/>
          </p:nvSpPr>
          <p:spPr>
            <a:xfrm rot="16200000">
              <a:off x="2458780" y="-33453"/>
              <a:ext cx="586874" cy="5161357"/>
            </a:xfrm>
            <a:prstGeom prst="round2SameRect">
              <a:avLst>
                <a:gd name="adj1" fmla="val 10475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r>
                <a:rPr lang="ru-RU" dirty="0" smtClean="0">
                  <a:latin typeface="Cambria" panose="02040503050406030204" pitchFamily="18" charset="0"/>
                </a:rPr>
                <a:t>проверить бланки ответов № 1 на наличие замены ошибочных ответов на задания с кратким ответом:</a:t>
              </a:r>
              <a:endParaRPr lang="ru-RU" dirty="0">
                <a:latin typeface="Cambria" panose="02040503050406030204" pitchFamily="18" charset="0"/>
              </a:endParaRPr>
            </a:p>
          </p:txBody>
        </p:sp>
      </p:grpSp>
      <p:sp>
        <p:nvSpPr>
          <p:cNvPr id="22" name="Прямоугольник с одним вырезанным скругленным углом 21"/>
          <p:cNvSpPr/>
          <p:nvPr/>
        </p:nvSpPr>
        <p:spPr>
          <a:xfrm>
            <a:off x="208882" y="4437112"/>
            <a:ext cx="5389675" cy="1656184"/>
          </a:xfrm>
          <a:prstGeom prst="snipRoundRect">
            <a:avLst>
              <a:gd name="adj1" fmla="val 1258"/>
              <a:gd name="adj2" fmla="val 0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</a:t>
            </a:r>
            <a:r>
              <a:rPr lang="ru-RU" dirty="0" smtClean="0">
                <a:latin typeface="Cambria" panose="02040503050406030204" pitchFamily="18" charset="0"/>
              </a:rPr>
              <a:t> случае, если участник не использовал поле «Замена ошибочных ответов на задания с кратким ответом», то организатор в поле «Замена ошибочных ответов» ставит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«Х»</a:t>
            </a:r>
            <a:r>
              <a:rPr lang="ru-RU" dirty="0" smtClean="0">
                <a:latin typeface="Cambria" panose="02040503050406030204" pitchFamily="18" charset="0"/>
              </a:rPr>
              <a:t> и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свою подпись.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5900684" y="2654410"/>
            <a:ext cx="2898765" cy="3668829"/>
            <a:chOff x="1982" y="187"/>
            <a:chExt cx="8794" cy="1213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" y="186"/>
              <a:ext cx="8794" cy="12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utoShape 4"/>
            <p:cNvSpPr>
              <a:spLocks/>
            </p:cNvSpPr>
            <p:nvPr/>
          </p:nvSpPr>
          <p:spPr bwMode="auto">
            <a:xfrm>
              <a:off x="4655" y="441"/>
              <a:ext cx="4555" cy="2008"/>
            </a:xfrm>
            <a:custGeom>
              <a:avLst/>
              <a:gdLst>
                <a:gd name="T0" fmla="+- 0 4878 4655"/>
                <a:gd name="T1" fmla="*/ T0 w 4555"/>
                <a:gd name="T2" fmla="+- 0 2307 442"/>
                <a:gd name="T3" fmla="*/ 2307 h 2008"/>
                <a:gd name="T4" fmla="+- 0 4655 4655"/>
                <a:gd name="T5" fmla="*/ T4 w 4555"/>
                <a:gd name="T6" fmla="+- 0 2307 442"/>
                <a:gd name="T7" fmla="*/ 2307 h 2008"/>
                <a:gd name="T8" fmla="+- 0 4655 4655"/>
                <a:gd name="T9" fmla="*/ T8 w 4555"/>
                <a:gd name="T10" fmla="+- 0 2450 442"/>
                <a:gd name="T11" fmla="*/ 2450 h 2008"/>
                <a:gd name="T12" fmla="+- 0 4878 4655"/>
                <a:gd name="T13" fmla="*/ T12 w 4555"/>
                <a:gd name="T14" fmla="+- 0 2450 442"/>
                <a:gd name="T15" fmla="*/ 2450 h 2008"/>
                <a:gd name="T16" fmla="+- 0 4878 4655"/>
                <a:gd name="T17" fmla="*/ T16 w 4555"/>
                <a:gd name="T18" fmla="+- 0 2307 442"/>
                <a:gd name="T19" fmla="*/ 2307 h 2008"/>
                <a:gd name="T20" fmla="+- 0 7830 4655"/>
                <a:gd name="T21" fmla="*/ T20 w 4555"/>
                <a:gd name="T22" fmla="+- 0 2047 442"/>
                <a:gd name="T23" fmla="*/ 2047 h 2008"/>
                <a:gd name="T24" fmla="+- 0 6645 4655"/>
                <a:gd name="T25" fmla="*/ T24 w 4555"/>
                <a:gd name="T26" fmla="+- 0 2047 442"/>
                <a:gd name="T27" fmla="*/ 2047 h 2008"/>
                <a:gd name="T28" fmla="+- 0 6645 4655"/>
                <a:gd name="T29" fmla="*/ T28 w 4555"/>
                <a:gd name="T30" fmla="+- 0 2450 442"/>
                <a:gd name="T31" fmla="*/ 2450 h 2008"/>
                <a:gd name="T32" fmla="+- 0 7830 4655"/>
                <a:gd name="T33" fmla="*/ T32 w 4555"/>
                <a:gd name="T34" fmla="+- 0 2450 442"/>
                <a:gd name="T35" fmla="*/ 2450 h 2008"/>
                <a:gd name="T36" fmla="+- 0 7830 4655"/>
                <a:gd name="T37" fmla="*/ T36 w 4555"/>
                <a:gd name="T38" fmla="+- 0 2047 442"/>
                <a:gd name="T39" fmla="*/ 2047 h 2008"/>
                <a:gd name="T40" fmla="+- 0 9210 4655"/>
                <a:gd name="T41" fmla="*/ T40 w 4555"/>
                <a:gd name="T42" fmla="+- 0 442 442"/>
                <a:gd name="T43" fmla="*/ 442 h 2008"/>
                <a:gd name="T44" fmla="+- 0 8820 4655"/>
                <a:gd name="T45" fmla="*/ T44 w 4555"/>
                <a:gd name="T46" fmla="+- 0 442 442"/>
                <a:gd name="T47" fmla="*/ 442 h 2008"/>
                <a:gd name="T48" fmla="+- 0 8820 4655"/>
                <a:gd name="T49" fmla="*/ T48 w 4555"/>
                <a:gd name="T50" fmla="+- 0 667 442"/>
                <a:gd name="T51" fmla="*/ 667 h 2008"/>
                <a:gd name="T52" fmla="+- 0 9210 4655"/>
                <a:gd name="T53" fmla="*/ T52 w 4555"/>
                <a:gd name="T54" fmla="+- 0 667 442"/>
                <a:gd name="T55" fmla="*/ 667 h 2008"/>
                <a:gd name="T56" fmla="+- 0 9210 4655"/>
                <a:gd name="T57" fmla="*/ T56 w 4555"/>
                <a:gd name="T58" fmla="+- 0 442 442"/>
                <a:gd name="T59" fmla="*/ 442 h 20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4555" h="2008">
                  <a:moveTo>
                    <a:pt x="223" y="1865"/>
                  </a:moveTo>
                  <a:lnTo>
                    <a:pt x="0" y="1865"/>
                  </a:lnTo>
                  <a:lnTo>
                    <a:pt x="0" y="2008"/>
                  </a:lnTo>
                  <a:lnTo>
                    <a:pt x="223" y="2008"/>
                  </a:lnTo>
                  <a:lnTo>
                    <a:pt x="223" y="1865"/>
                  </a:lnTo>
                  <a:close/>
                  <a:moveTo>
                    <a:pt x="3175" y="1605"/>
                  </a:moveTo>
                  <a:lnTo>
                    <a:pt x="1990" y="1605"/>
                  </a:lnTo>
                  <a:lnTo>
                    <a:pt x="1990" y="2008"/>
                  </a:lnTo>
                  <a:lnTo>
                    <a:pt x="3175" y="2008"/>
                  </a:lnTo>
                  <a:lnTo>
                    <a:pt x="3175" y="1605"/>
                  </a:lnTo>
                  <a:close/>
                  <a:moveTo>
                    <a:pt x="4555" y="0"/>
                  </a:moveTo>
                  <a:lnTo>
                    <a:pt x="4165" y="0"/>
                  </a:lnTo>
                  <a:lnTo>
                    <a:pt x="4165" y="225"/>
                  </a:lnTo>
                  <a:lnTo>
                    <a:pt x="4555" y="225"/>
                  </a:lnTo>
                  <a:lnTo>
                    <a:pt x="45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034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0023"/>
            <a:ext cx="8229600" cy="436910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Бланк №1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03" y="1300789"/>
            <a:ext cx="7350063" cy="234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03" y="4076085"/>
            <a:ext cx="7350063" cy="216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88240" y="1474782"/>
            <a:ext cx="677280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771" y="1797820"/>
            <a:ext cx="694870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0919" y="2138616"/>
            <a:ext cx="692749" cy="597311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9270" y="1810337"/>
            <a:ext cx="603404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6379" y="1481110"/>
            <a:ext cx="461257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5194" y="2124111"/>
            <a:ext cx="483629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04731" y="2988185"/>
            <a:ext cx="483629" cy="580057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98970" y="3040218"/>
            <a:ext cx="1474991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ПОДПИСЬ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31224" y="5589240"/>
            <a:ext cx="457136" cy="529532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Х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5597059"/>
            <a:ext cx="1474991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ПОДПИСЬ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Объект 4"/>
          <p:cNvPicPr>
            <a:picLocks/>
          </p:cNvPicPr>
          <p:nvPr/>
        </p:nvPicPr>
        <p:blipFill>
          <a:blip r:embed="rId4" cstate="print"/>
          <a:srcRect l="28428" t="10484" r="26207" b="4839"/>
          <a:stretch>
            <a:fillRect/>
          </a:stretch>
        </p:blipFill>
        <p:spPr bwMode="auto">
          <a:xfrm rot="4096923">
            <a:off x="6932596" y="2169579"/>
            <a:ext cx="1585246" cy="228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Объект 35"/>
          <p:cNvGraphicFramePr>
            <a:graphicFrameLocks noChangeAspect="1"/>
          </p:cNvGraphicFramePr>
          <p:nvPr>
            <p:extLst/>
          </p:nvPr>
        </p:nvGraphicFramePr>
        <p:xfrm>
          <a:off x="5895457" y="4546860"/>
          <a:ext cx="2744430" cy="193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Acrobat Document" r:id="rId5" imgW="10703880" imgH="7551360" progId="Acrobat.Document.11">
                  <p:embed/>
                </p:oleObj>
              </mc:Choice>
              <mc:Fallback>
                <p:oleObj name="Acrobat Document" r:id="rId5" imgW="10703880" imgH="7551360" progId="Acrobat.Document.11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457" y="4546860"/>
                        <a:ext cx="2744430" cy="19397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47053" y="384951"/>
            <a:ext cx="73036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Бланки ответов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016997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4402568"/>
            <a:ext cx="5453008" cy="205076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БЛАНКИ ОГЭ</a:t>
            </a:r>
            <a:b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СКЛАДЫВАЮТСЯ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КОМПЛЕКТАМИ по типу бланков:</a:t>
            </a:r>
          </a:p>
          <a:p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Б№1 (упаковываются в один ВДП), </a:t>
            </a:r>
          </a:p>
          <a:p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№2 лист 1, Б№2 лист 2, ДБО №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 (упаковываются в другой ВДП) </a:t>
            </a:r>
          </a:p>
        </p:txBody>
      </p:sp>
      <p:sp>
        <p:nvSpPr>
          <p:cNvPr id="23" name="Выноска 1 22"/>
          <p:cNvSpPr/>
          <p:nvPr/>
        </p:nvSpPr>
        <p:spPr>
          <a:xfrm>
            <a:off x="5755504" y="1016997"/>
            <a:ext cx="3024335" cy="1205311"/>
          </a:xfrm>
          <a:prstGeom prst="borderCallout1">
            <a:avLst>
              <a:gd name="adj1" fmla="val 88973"/>
              <a:gd name="adj2" fmla="val -1889"/>
              <a:gd name="adj3" fmla="val 85732"/>
              <a:gd name="adj4" fmla="val -25666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ДБО №2 – ЗА ОСНОВНЫМ БЛАНКОМ ОТВЕТОВ №2 лист 2 КОНКРЕТНОГО УЧАСТНИКА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549940">
            <a:off x="6828529" y="2258187"/>
            <a:ext cx="1582941" cy="225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277324">
            <a:off x="6571121" y="2406620"/>
            <a:ext cx="1589347" cy="225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232888">
            <a:off x="6186459" y="2444467"/>
            <a:ext cx="1657043" cy="23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405373">
            <a:off x="6037225" y="2529294"/>
            <a:ext cx="1634932" cy="233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Штриховая стрелка вправо 32"/>
          <p:cNvSpPr/>
          <p:nvPr/>
        </p:nvSpPr>
        <p:spPr>
          <a:xfrm rot="5400000">
            <a:off x="6807520" y="3605142"/>
            <a:ext cx="1289599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5082601" y="2951477"/>
            <a:ext cx="1289599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8966"/>
            <a:ext cx="1658671" cy="225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1"/>
          <p:cNvGrpSpPr>
            <a:grpSpLocks/>
          </p:cNvGrpSpPr>
          <p:nvPr/>
        </p:nvGrpSpPr>
        <p:grpSpPr bwMode="auto">
          <a:xfrm>
            <a:off x="4290749" y="1864497"/>
            <a:ext cx="1306248" cy="1858261"/>
            <a:chOff x="2098" y="322"/>
            <a:chExt cx="8563" cy="12120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" y="321"/>
              <a:ext cx="8563" cy="1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AutoShape 2"/>
            <p:cNvSpPr>
              <a:spLocks/>
            </p:cNvSpPr>
            <p:nvPr/>
          </p:nvSpPr>
          <p:spPr bwMode="auto">
            <a:xfrm>
              <a:off x="4058" y="576"/>
              <a:ext cx="5137" cy="1996"/>
            </a:xfrm>
            <a:custGeom>
              <a:avLst/>
              <a:gdLst>
                <a:gd name="T0" fmla="+- 0 4832 4058"/>
                <a:gd name="T1" fmla="*/ T0 w 5137"/>
                <a:gd name="T2" fmla="+- 0 2430 577"/>
                <a:gd name="T3" fmla="*/ 2430 h 1996"/>
                <a:gd name="T4" fmla="+- 0 4058 4058"/>
                <a:gd name="T5" fmla="*/ T4 w 5137"/>
                <a:gd name="T6" fmla="+- 0 2430 577"/>
                <a:gd name="T7" fmla="*/ 2430 h 1996"/>
                <a:gd name="T8" fmla="+- 0 4058 4058"/>
                <a:gd name="T9" fmla="*/ T8 w 5137"/>
                <a:gd name="T10" fmla="+- 0 2573 577"/>
                <a:gd name="T11" fmla="*/ 2573 h 1996"/>
                <a:gd name="T12" fmla="+- 0 4832 4058"/>
                <a:gd name="T13" fmla="*/ T12 w 5137"/>
                <a:gd name="T14" fmla="+- 0 2573 577"/>
                <a:gd name="T15" fmla="*/ 2573 h 1996"/>
                <a:gd name="T16" fmla="+- 0 4832 4058"/>
                <a:gd name="T17" fmla="*/ T16 w 5137"/>
                <a:gd name="T18" fmla="+- 0 2430 577"/>
                <a:gd name="T19" fmla="*/ 2430 h 1996"/>
                <a:gd name="T20" fmla="+- 0 9195 4058"/>
                <a:gd name="T21" fmla="*/ T20 w 5137"/>
                <a:gd name="T22" fmla="+- 0 577 577"/>
                <a:gd name="T23" fmla="*/ 577 h 1996"/>
                <a:gd name="T24" fmla="+- 0 8735 4058"/>
                <a:gd name="T25" fmla="*/ T24 w 5137"/>
                <a:gd name="T26" fmla="+- 0 577 577"/>
                <a:gd name="T27" fmla="*/ 577 h 1996"/>
                <a:gd name="T28" fmla="+- 0 8735 4058"/>
                <a:gd name="T29" fmla="*/ T28 w 5137"/>
                <a:gd name="T30" fmla="+- 0 837 577"/>
                <a:gd name="T31" fmla="*/ 837 h 1996"/>
                <a:gd name="T32" fmla="+- 0 9195 4058"/>
                <a:gd name="T33" fmla="*/ T32 w 5137"/>
                <a:gd name="T34" fmla="+- 0 837 577"/>
                <a:gd name="T35" fmla="*/ 837 h 1996"/>
                <a:gd name="T36" fmla="+- 0 9195 4058"/>
                <a:gd name="T37" fmla="*/ T36 w 5137"/>
                <a:gd name="T38" fmla="+- 0 577 577"/>
                <a:gd name="T39" fmla="*/ 577 h 19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137" h="1996">
                  <a:moveTo>
                    <a:pt x="774" y="1853"/>
                  </a:moveTo>
                  <a:lnTo>
                    <a:pt x="0" y="1853"/>
                  </a:lnTo>
                  <a:lnTo>
                    <a:pt x="0" y="1996"/>
                  </a:lnTo>
                  <a:lnTo>
                    <a:pt x="774" y="1996"/>
                  </a:lnTo>
                  <a:lnTo>
                    <a:pt x="774" y="1853"/>
                  </a:lnTo>
                  <a:close/>
                  <a:moveTo>
                    <a:pt x="5137" y="0"/>
                  </a:moveTo>
                  <a:lnTo>
                    <a:pt x="4677" y="0"/>
                  </a:lnTo>
                  <a:lnTo>
                    <a:pt x="4677" y="260"/>
                  </a:lnTo>
                  <a:lnTo>
                    <a:pt x="5137" y="260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2089035" y="1705721"/>
            <a:ext cx="2482965" cy="2516248"/>
            <a:chOff x="369" y="2270"/>
            <a:chExt cx="11191" cy="10873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" y="2270"/>
              <a:ext cx="6380" cy="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" y="2390"/>
              <a:ext cx="6380" cy="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" y="4398"/>
              <a:ext cx="6193" cy="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" y="4518"/>
              <a:ext cx="6193" cy="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AutoShape 7"/>
            <p:cNvSpPr>
              <a:spLocks/>
            </p:cNvSpPr>
            <p:nvPr/>
          </p:nvSpPr>
          <p:spPr bwMode="auto">
            <a:xfrm>
              <a:off x="2007" y="2598"/>
              <a:ext cx="8473" cy="2350"/>
            </a:xfrm>
            <a:custGeom>
              <a:avLst/>
              <a:gdLst>
                <a:gd name="T0" fmla="+- 0 2781 2007"/>
                <a:gd name="T1" fmla="*/ T0 w 8473"/>
                <a:gd name="T2" fmla="+- 0 3950 2598"/>
                <a:gd name="T3" fmla="*/ 3950 h 2350"/>
                <a:gd name="T4" fmla="+- 0 2007 2007"/>
                <a:gd name="T5" fmla="*/ T4 w 8473"/>
                <a:gd name="T6" fmla="+- 0 3950 2598"/>
                <a:gd name="T7" fmla="*/ 3950 h 2350"/>
                <a:gd name="T8" fmla="+- 0 2007 2007"/>
                <a:gd name="T9" fmla="*/ T8 w 8473"/>
                <a:gd name="T10" fmla="+- 0 4093 2598"/>
                <a:gd name="T11" fmla="*/ 4093 h 2350"/>
                <a:gd name="T12" fmla="+- 0 2781 2007"/>
                <a:gd name="T13" fmla="*/ T12 w 8473"/>
                <a:gd name="T14" fmla="+- 0 4093 2598"/>
                <a:gd name="T15" fmla="*/ 4093 h 2350"/>
                <a:gd name="T16" fmla="+- 0 2781 2007"/>
                <a:gd name="T17" fmla="*/ T16 w 8473"/>
                <a:gd name="T18" fmla="+- 0 3950 2598"/>
                <a:gd name="T19" fmla="*/ 3950 h 2350"/>
                <a:gd name="T20" fmla="+- 0 5750 2007"/>
                <a:gd name="T21" fmla="*/ T20 w 8473"/>
                <a:gd name="T22" fmla="+- 0 2598 2598"/>
                <a:gd name="T23" fmla="*/ 2598 h 2350"/>
                <a:gd name="T24" fmla="+- 0 5450 2007"/>
                <a:gd name="T25" fmla="*/ T24 w 8473"/>
                <a:gd name="T26" fmla="+- 0 2598 2598"/>
                <a:gd name="T27" fmla="*/ 2598 h 2350"/>
                <a:gd name="T28" fmla="+- 0 5450 2007"/>
                <a:gd name="T29" fmla="*/ T28 w 8473"/>
                <a:gd name="T30" fmla="+- 0 2758 2598"/>
                <a:gd name="T31" fmla="*/ 2758 h 2350"/>
                <a:gd name="T32" fmla="+- 0 5750 2007"/>
                <a:gd name="T33" fmla="*/ T32 w 8473"/>
                <a:gd name="T34" fmla="+- 0 2758 2598"/>
                <a:gd name="T35" fmla="*/ 2758 h 2350"/>
                <a:gd name="T36" fmla="+- 0 5750 2007"/>
                <a:gd name="T37" fmla="*/ T36 w 8473"/>
                <a:gd name="T38" fmla="+- 0 2598 2598"/>
                <a:gd name="T39" fmla="*/ 2598 h 2350"/>
                <a:gd name="T40" fmla="+- 0 10480 2007"/>
                <a:gd name="T41" fmla="*/ T40 w 8473"/>
                <a:gd name="T42" fmla="+- 0 4788 2598"/>
                <a:gd name="T43" fmla="*/ 4788 h 2350"/>
                <a:gd name="T44" fmla="+- 0 10180 2007"/>
                <a:gd name="T45" fmla="*/ T44 w 8473"/>
                <a:gd name="T46" fmla="+- 0 4788 2598"/>
                <a:gd name="T47" fmla="*/ 4788 h 2350"/>
                <a:gd name="T48" fmla="+- 0 10180 2007"/>
                <a:gd name="T49" fmla="*/ T48 w 8473"/>
                <a:gd name="T50" fmla="+- 0 4948 2598"/>
                <a:gd name="T51" fmla="*/ 4948 h 2350"/>
                <a:gd name="T52" fmla="+- 0 10480 2007"/>
                <a:gd name="T53" fmla="*/ T52 w 8473"/>
                <a:gd name="T54" fmla="+- 0 4948 2598"/>
                <a:gd name="T55" fmla="*/ 4948 h 2350"/>
                <a:gd name="T56" fmla="+- 0 10480 2007"/>
                <a:gd name="T57" fmla="*/ T56 w 8473"/>
                <a:gd name="T58" fmla="+- 0 4788 2598"/>
                <a:gd name="T59" fmla="*/ 4788 h 23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8473" h="2350">
                  <a:moveTo>
                    <a:pt x="774" y="1352"/>
                  </a:moveTo>
                  <a:lnTo>
                    <a:pt x="0" y="1352"/>
                  </a:lnTo>
                  <a:lnTo>
                    <a:pt x="0" y="1495"/>
                  </a:lnTo>
                  <a:lnTo>
                    <a:pt x="774" y="1495"/>
                  </a:lnTo>
                  <a:lnTo>
                    <a:pt x="774" y="1352"/>
                  </a:lnTo>
                  <a:close/>
                  <a:moveTo>
                    <a:pt x="3743" y="0"/>
                  </a:moveTo>
                  <a:lnTo>
                    <a:pt x="3443" y="0"/>
                  </a:lnTo>
                  <a:lnTo>
                    <a:pt x="3443" y="160"/>
                  </a:lnTo>
                  <a:lnTo>
                    <a:pt x="3743" y="160"/>
                  </a:lnTo>
                  <a:lnTo>
                    <a:pt x="3743" y="0"/>
                  </a:lnTo>
                  <a:close/>
                  <a:moveTo>
                    <a:pt x="8473" y="2190"/>
                  </a:moveTo>
                  <a:lnTo>
                    <a:pt x="8173" y="2190"/>
                  </a:lnTo>
                  <a:lnTo>
                    <a:pt x="8173" y="2350"/>
                  </a:lnTo>
                  <a:lnTo>
                    <a:pt x="8473" y="2350"/>
                  </a:lnTo>
                  <a:lnTo>
                    <a:pt x="8473" y="2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795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" marR="57785"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Сбор экзаменационных материалов</a:t>
            </a:r>
          </a:p>
          <a:p>
            <a:pPr marL="108585" marR="57785"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 marR="5905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Бланки</a:t>
            </a:r>
            <a:r>
              <a:rPr lang="ru-RU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ответов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№1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экзамена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аудитории.</a:t>
            </a:r>
          </a:p>
          <a:p>
            <a:pPr marL="89535" algn="just">
              <a:spcAft>
                <a:spcPts val="0"/>
              </a:spcAft>
              <a:tabLst>
                <a:tab pos="1394460" algn="l"/>
                <a:tab pos="23666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Бланки ответов № 2 (листы 1 и листы 2) 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ДБО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№2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упаковываются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комплектам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участников, строго 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соблюдая</a:t>
            </a:r>
            <a:r>
              <a:rPr lang="ru-RU" sz="2400" spc="-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последовательность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15875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бланк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ответов №2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 1,</a:t>
            </a:r>
          </a:p>
          <a:p>
            <a:pPr marL="342900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15875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бланк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ответов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</a:t>
            </a:r>
          </a:p>
          <a:p>
            <a:pPr marL="342900" lvl="0" indent="-342900">
              <a:spcBef>
                <a:spcPts val="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15875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ДБО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№2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(при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наличии)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800" y="577598"/>
            <a:ext cx="65161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формы аудитории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4111" y="143087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Протокол проведения ГИА в аудитории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0910" y="143087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10910" y="218099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-50758" y="6579721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2187861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Ведомость коррекции персональных данных участников ГИА 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аудитории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(если заполнялась)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0910" y="2990759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9544" y="2977021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Ведомость использования дополнительных бланков ответов №2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ППЭ-12-03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(если заполнялась)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0910" y="428122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430150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Служебные записки (если оформлялись)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1931" y="5031867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После проведения сбора ЭМ и подписания протокола о проведении экзамена в аудитории (Форма ППЭ-05-02) ответственный организатор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на камеру видеонаблюдения  объявляет все данные протокола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и демонстрирует запечатанный ВДП с бланками.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7544" y="368767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9544" y="370795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Ведомость учета времени отсутствия участников ГИА в аудитории (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ППЭ-12-04МАШ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6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88640"/>
            <a:ext cx="6292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Комплект аудитории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6" name="Содержимое 7" descr="Форма 11-ППЭ_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35860"/>
            <a:ext cx="2672871" cy="19637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3091547" y="4148137"/>
            <a:ext cx="2672871" cy="1963742"/>
          </a:xfrm>
          <a:prstGeom prst="rect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КОНВЕРТ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 ЧЕРНОВИКАМИ</a:t>
            </a:r>
          </a:p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(хранится в ППЭ  в течение месяца со дня проведения ЕГЭ)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916818" y="4172064"/>
            <a:ext cx="2977671" cy="2268542"/>
            <a:chOff x="5941033" y="2574612"/>
            <a:chExt cx="2977671" cy="226854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941033" y="2574612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093433" y="2727012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5833" y="2879412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ФОРМЫ</a:t>
              </a:r>
              <a:b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</a:br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АУДИТОРИИ ППЭ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22895" y="1850427"/>
            <a:ext cx="2672871" cy="1963742"/>
          </a:xfrm>
          <a:prstGeom prst="rect">
            <a:avLst/>
          </a:prstGeom>
          <a:noFill/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ВОЗВРАТНЫЙ ДОСТАВОЧНЫЙ ПАКЕТ</a:t>
            </a:r>
            <a:br>
              <a:rPr lang="ru-RU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</a:br>
            <a:r>
              <a:rPr lang="ru-RU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С БЛАНКАМИ ОТВЕТОВ №1</a:t>
            </a:r>
            <a:endParaRPr lang="ru-RU" b="1" dirty="0">
              <a:ln w="0">
                <a:noFill/>
              </a:ln>
              <a:solidFill>
                <a:srgbClr val="C00000"/>
              </a:solidFill>
              <a:effectLst>
                <a:glow rad="127000">
                  <a:schemeClr val="bg1">
                    <a:alpha val="40000"/>
                  </a:schemeClr>
                </a:glow>
              </a:effectLst>
              <a:latin typeface="Cambria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75656" y="764704"/>
            <a:ext cx="8380155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 в аудитории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ответственный </a:t>
            </a:r>
          </a:p>
          <a:p>
            <a:pPr algn="ctr"/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организатор передает руководителю ППЭ</a:t>
            </a:r>
            <a:endParaRPr lang="ru-RU" sz="1600" b="1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33" y="1753311"/>
            <a:ext cx="3066325" cy="20404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069219" y="1857602"/>
            <a:ext cx="2672871" cy="1963742"/>
          </a:xfrm>
          <a:prstGeom prst="rect">
            <a:avLst/>
          </a:prstGeom>
          <a:noFill/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ВОЗВРАТНЫЙ ДОСТАВОЧНЫЙ ПАКЕТ</a:t>
            </a:r>
            <a:br>
              <a:rPr lang="ru-RU" sz="1600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</a:br>
            <a:r>
              <a:rPr lang="ru-RU" sz="1600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С БРАКОВАННЫМИ И (ИЛИ) ИСПОРЧЕННЫМИ КИМ</a:t>
            </a:r>
          </a:p>
          <a:p>
            <a:pPr algn="ctr"/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(при наличии)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987824" y="1844824"/>
            <a:ext cx="2672871" cy="1963742"/>
          </a:xfrm>
          <a:prstGeom prst="rect">
            <a:avLst/>
          </a:prstGeom>
          <a:noFill/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КАНЦЕЛЯРСКИЕ ФАЙЛЫ</a:t>
            </a:r>
            <a:br>
              <a:rPr lang="ru-RU" sz="1600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</a:br>
            <a:r>
              <a:rPr lang="ru-RU" sz="1600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С НЕИСПОЛЬЗОВАННЫМИ КИМ</a:t>
            </a:r>
            <a:endParaRPr lang="ru-RU" sz="1600" b="1" dirty="0">
              <a:ln w="0">
                <a:noFill/>
              </a:ln>
              <a:solidFill>
                <a:srgbClr val="C00000"/>
              </a:solidFill>
              <a:effectLst>
                <a:glow rad="127000">
                  <a:schemeClr val="bg1">
                    <a:alpha val="40000"/>
                  </a:schemeClr>
                </a:glow>
              </a:effectLst>
              <a:latin typeface="Cambria" panose="02040503050406030204" pitchFamily="18" charset="0"/>
            </a:endParaRPr>
          </a:p>
        </p:txBody>
      </p:sp>
      <p:pic>
        <p:nvPicPr>
          <p:cNvPr id="21" name="Содержимое 7" descr="Форма 11-ППЭ_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28" y="4148137"/>
            <a:ext cx="2672871" cy="19637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222895" y="4157299"/>
            <a:ext cx="2672871" cy="1963742"/>
          </a:xfrm>
          <a:prstGeom prst="rect">
            <a:avLst/>
          </a:prstGeom>
          <a:noFill/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ВОЗВРАТНЫЙ ДОСТАВОЧНЫЙ ПАКЕТ</a:t>
            </a:r>
            <a:br>
              <a:rPr lang="ru-RU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</a:br>
            <a:r>
              <a:rPr lang="ru-RU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С БЛАНКАМИ ОТВЕТОВ №2 Лист 1, лист 2, ДБО №2</a:t>
            </a:r>
            <a:endParaRPr lang="ru-RU" b="1" dirty="0">
              <a:ln w="0">
                <a:noFill/>
              </a:ln>
              <a:solidFill>
                <a:srgbClr val="C00000"/>
              </a:solidFill>
              <a:effectLst>
                <a:glow rad="127000">
                  <a:schemeClr val="bg1">
                    <a:alpha val="40000"/>
                  </a:schemeClr>
                </a:glo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О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ГЭ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9980" y="1570028"/>
            <a:ext cx="873358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должен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7965" y="2147714"/>
            <a:ext cx="8445537" cy="6332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Сдать </a:t>
            </a:r>
            <a:r>
              <a:rPr lang="ru-RU" dirty="0">
                <a:latin typeface="Cambria" panose="02040503050406030204" pitchFamily="18" charset="0"/>
              </a:rPr>
              <a:t>руководителю </a:t>
            </a:r>
            <a:r>
              <a:rPr lang="ru-RU" dirty="0" smtClean="0">
                <a:latin typeface="Cambria" panose="02040503050406030204" pitchFamily="18" charset="0"/>
              </a:rPr>
              <a:t>ППЭ (за столом, находящемся в зоне видимости камер видеонаблюдения):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7965" y="2852936"/>
            <a:ext cx="6672307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2 ВДП с </a:t>
            </a:r>
            <a:r>
              <a:rPr lang="ru-RU" dirty="0">
                <a:latin typeface="Cambria" panose="02040503050406030204" pitchFamily="18" charset="0"/>
              </a:rPr>
              <a:t>бланками ответов участников </a:t>
            </a:r>
            <a:r>
              <a:rPr lang="ru-RU" dirty="0" smtClean="0">
                <a:latin typeface="Cambria" panose="02040503050406030204" pitchFamily="18" charset="0"/>
              </a:rPr>
              <a:t>ОГЭ (один с бланками ответов №1, второй с бланками ответов №2 Лист 1 Лист 2, ДБО №2)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7964" y="4437112"/>
            <a:ext cx="6672307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Конверт с черновиками (использованные) и неиспользованные черновики;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7966" y="3645024"/>
            <a:ext cx="667230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Сейф-пакет с использованными КИМ</a:t>
            </a:r>
            <a:r>
              <a:rPr lang="ru-RU" dirty="0">
                <a:latin typeface="Cambria" panose="02040503050406030204" pitchFamily="18" charset="0"/>
              </a:rPr>
              <a:t>;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7966" y="5180409"/>
            <a:ext cx="667230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форму </a:t>
            </a:r>
            <a:r>
              <a:rPr lang="ru-RU" dirty="0" smtClean="0">
                <a:latin typeface="Cambria" panose="02040503050406030204" pitchFamily="18" charset="0"/>
              </a:rPr>
              <a:t>ППЭ-05-02 «Протокол проведения ГИА в аудитории»;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7531" y="5949280"/>
            <a:ext cx="666979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форму </a:t>
            </a:r>
            <a:r>
              <a:rPr lang="ru-RU" dirty="0" smtClean="0">
                <a:latin typeface="Cambria" panose="02040503050406030204" pitchFamily="18" charset="0"/>
              </a:rPr>
              <a:t>ППЭ-12-02 </a:t>
            </a:r>
            <a:r>
              <a:rPr lang="ru-RU" dirty="0">
                <a:latin typeface="Cambria" panose="02040503050406030204" pitchFamily="18" charset="0"/>
              </a:rPr>
              <a:t>«Ведомость </a:t>
            </a:r>
            <a:r>
              <a:rPr lang="ru-RU" dirty="0" smtClean="0">
                <a:latin typeface="Cambria" panose="02040503050406030204" pitchFamily="18" charset="0"/>
              </a:rPr>
              <a:t>коррекции персональных данных участников ГИА в аудитории»; 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8" name="Picture 2" descr="C:\Users\косатюк_п\Documents\ГИА-11\Обучение специалистов ППЭ\moodle\для moodle\картинки\Fotolia_48120884_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36" y="3744638"/>
            <a:ext cx="1905140" cy="19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ЕГЭ</a:t>
            </a:r>
            <a:endParaRPr lang="ru-RU" sz="3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9980" y="1570028"/>
            <a:ext cx="873358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должен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7" y="2852936"/>
            <a:ext cx="6672307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форму ППЭ-12-03 «Ведомость использования дополнительных бланков ответов № 2»;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195736" y="4437112"/>
            <a:ext cx="6672307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неиспользованные дополнительные бланки ответов № 2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95738" y="3645024"/>
            <a:ext cx="667230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форму ППЭ-12-04 МАШ «Ведомость учета времени отсутствия участников экзамена в аудитории»;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95738" y="5157192"/>
            <a:ext cx="667230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Канцелярские файлы с браком с неиспользованными КИМ;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95303" y="5949280"/>
            <a:ext cx="666979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служебные записки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5122" name="Picture 2" descr="C:\Users\косатюк_п\Documents\ГИА-11\Обучение специалистов ППЭ\moodle\для moodle\картинки\Fotolia_48120884_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3" y="3600623"/>
            <a:ext cx="1792048" cy="184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47965" y="2219722"/>
            <a:ext cx="8445537" cy="489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Сдать руководителю ППЭ:</a:t>
            </a:r>
          </a:p>
        </p:txBody>
      </p:sp>
    </p:spTree>
    <p:extLst>
      <p:ext uri="{BB962C8B-B14F-4D97-AF65-F5344CB8AC3E}">
        <p14:creationId xmlns:p14="http://schemas.microsoft.com/office/powerpoint/2010/main" val="25059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4788024" y="1585713"/>
            <a:ext cx="4032448" cy="4579591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ЕГЭ</a:t>
            </a:r>
            <a:endParaRPr lang="ru-RU" sz="3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1585713"/>
            <a:ext cx="4032448" cy="45795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Организаторы покидают ППЭ после передачи всех материалов руководителю </a:t>
            </a:r>
            <a:r>
              <a:rPr lang="ru-RU" sz="2000" dirty="0" smtClean="0">
                <a:latin typeface="Cambria" panose="02040503050406030204" pitchFamily="18" charset="0"/>
              </a:rPr>
              <a:t>ППЭ и с разрешения руководителя ППЭ.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6146" name="Picture 2" descr="C:\Users\косатюк_п\Documents\ГИА-11\Обучение специалистов ППЭ\moodle\для moodle\картинки\1285412946_76zr9lscydbf13x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1687" y1="7339" x2="91687" y2="90826"/>
                        <a14:foregroundMark x1="91443" y1="7156" x2="12469" y2="6789"/>
                        <a14:foregroundMark x1="12225" y1="7156" x2="12714" y2="90275"/>
                        <a14:foregroundMark x1="12714" y1="90642" x2="91198" y2="90826"/>
                        <a14:backgroundMark x1="93399" y1="95229" x2="6357" y2="96147"/>
                        <a14:backgroundMark x1="6112" y1="91009" x2="6112" y2="3119"/>
                        <a14:backgroundMark x1="7090" y1="2936" x2="95844" y2="3119"/>
                        <a14:backgroundMark x1="96088" y1="2936" x2="95355" y2="93578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0" y="1635527"/>
            <a:ext cx="3600401" cy="47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484784"/>
            <a:ext cx="8391191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 день проведения экзамена организатор в аудитории ППЭ </a:t>
            </a:r>
            <a:r>
              <a:rPr lang="ru-RU" b="1" dirty="0" smtClean="0">
                <a:latin typeface="Cambria" panose="02040503050406030204" pitchFamily="18" charset="0"/>
              </a:rPr>
              <a:t>должен: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2132856"/>
            <a:ext cx="4050025" cy="4680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</a:rPr>
              <a:t>получить у руководителя ППЭ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2564904"/>
            <a:ext cx="8391193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форму ППЭ-05-01 «Список участников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ОГЭ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в аудитории ППЭ»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2 экземпляра);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3212976"/>
            <a:ext cx="8391195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форму ППЭ-05-02 «Протокол проведения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ОГЭ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в аудитории»;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к проведению</a:t>
            </a:r>
            <a:b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ОГЭ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3861048"/>
            <a:ext cx="8391195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форму ППЭ-12-02 «Ведомость коррекции персональных данных участников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ОГЭ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в аудитории»;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4509120"/>
            <a:ext cx="839119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форму ППЭ-12-03 «Ведомость использования дополнительных бланков ответов № 2»;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544" y="5805264"/>
            <a:ext cx="8391189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форму ППЭ-16 «Расшифровка кодов образовательных организаций»;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5157192"/>
            <a:ext cx="8391189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форму </a:t>
            </a:r>
            <a:r>
              <a:rPr lang="ru-RU" dirty="0" smtClean="0">
                <a:latin typeface="Cambria" panose="02040503050406030204" pitchFamily="18" charset="0"/>
              </a:rPr>
              <a:t>ППЭ-12-04 МАШ «Ведомость учета времени отсутствия участников экзамена в аудитории»;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530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967" y="1556792"/>
            <a:ext cx="825330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 день проведения экзамена организатор в аудитории ППЭ </a:t>
            </a:r>
            <a:r>
              <a:rPr lang="ru-RU" b="1" dirty="0" smtClean="0">
                <a:latin typeface="Cambria" panose="02040503050406030204" pitchFamily="18" charset="0"/>
              </a:rPr>
              <a:t>должен: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5036" y="2383691"/>
            <a:ext cx="6716124" cy="3972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пройти в свою аудиторию</a:t>
            </a:r>
            <a:r>
              <a:rPr lang="ru-RU" dirty="0" smtClean="0">
                <a:latin typeface="Cambria" panose="02040503050406030204" pitchFamily="18" charset="0"/>
              </a:rPr>
              <a:t>, проветрить (при необходимости)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25036" y="2780928"/>
            <a:ext cx="6716123" cy="65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проверить ее готовность к экзамену (в том числе </a:t>
            </a:r>
            <a:r>
              <a:rPr lang="ru-RU" dirty="0" smtClean="0">
                <a:latin typeface="Cambria" panose="02040503050406030204" pitchFamily="18" charset="0"/>
              </a:rPr>
              <a:t>наличие часов),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25035" y="3431617"/>
            <a:ext cx="6716123" cy="3574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приступить к выполнению своих </a:t>
            </a:r>
            <a:r>
              <a:rPr lang="ru-RU" dirty="0" smtClean="0">
                <a:latin typeface="Cambria" panose="02040503050406030204" pitchFamily="18" charset="0"/>
              </a:rPr>
              <a:t>обязанностей,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3789041"/>
            <a:ext cx="8589638" cy="65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вывесить у входа в аудиторию один экземпляр формы ППЭ-05-01 «Список участников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в аудитории ППЭ»;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4450127"/>
            <a:ext cx="8589639" cy="65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раздать на рабочие места участников </a:t>
            </a:r>
            <a:r>
              <a:rPr lang="ru-RU" dirty="0" smtClean="0">
                <a:latin typeface="Cambria" panose="02040503050406030204" pitchFamily="18" charset="0"/>
              </a:rPr>
              <a:t>ОГЭ </a:t>
            </a:r>
            <a:r>
              <a:rPr lang="ru-RU" dirty="0">
                <a:latin typeface="Cambria" panose="02040503050406030204" pitchFamily="18" charset="0"/>
              </a:rPr>
              <a:t>черновики (минимальное количество - два листа) на каждого участника </a:t>
            </a:r>
            <a:r>
              <a:rPr lang="ru-RU" dirty="0" smtClean="0">
                <a:latin typeface="Cambria" panose="02040503050406030204" pitchFamily="18" charset="0"/>
              </a:rPr>
              <a:t>ОГЭ</a:t>
            </a:r>
            <a:r>
              <a:rPr lang="ru-RU" dirty="0">
                <a:latin typeface="Cambria" panose="02040503050406030204" pitchFamily="18" charset="0"/>
              </a:rPr>
              <a:t>;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51520" y="2348881"/>
            <a:ext cx="1873515" cy="1440160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Не позднее 8:45 по местному времени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к проведению</a:t>
            </a:r>
            <a:b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ОГЭ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5100816"/>
            <a:ext cx="8589638" cy="65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проверить </a:t>
            </a:r>
            <a:r>
              <a:rPr lang="ru-RU" dirty="0">
                <a:latin typeface="Cambria" panose="02040503050406030204" pitchFamily="18" charset="0"/>
              </a:rPr>
              <a:t>на доске образец регистрационных полей бланка </a:t>
            </a:r>
            <a:r>
              <a:rPr lang="ru-RU" dirty="0" smtClean="0">
                <a:latin typeface="Cambria" panose="02040503050406030204" pitchFamily="18" charset="0"/>
              </a:rPr>
              <a:t>ответов №1 </a:t>
            </a:r>
            <a:r>
              <a:rPr lang="ru-RU" dirty="0">
                <a:latin typeface="Cambria" panose="02040503050406030204" pitchFamily="18" charset="0"/>
              </a:rPr>
              <a:t>участника </a:t>
            </a:r>
            <a:r>
              <a:rPr lang="ru-RU" dirty="0" smtClean="0">
                <a:latin typeface="Cambria" panose="02040503050406030204" pitchFamily="18" charset="0"/>
              </a:rPr>
              <a:t>ОГЭ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5770455"/>
            <a:ext cx="8589639" cy="898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подготовить необходимую информацию для </a:t>
            </a:r>
            <a:r>
              <a:rPr lang="ru-RU" dirty="0" smtClean="0">
                <a:latin typeface="Cambria" panose="02040503050406030204" pitchFamily="18" charset="0"/>
              </a:rPr>
              <a:t>заполнения бланков регистрации с использованием полученной </a:t>
            </a:r>
            <a:r>
              <a:rPr lang="ru-RU" dirty="0">
                <a:latin typeface="Cambria" panose="02040503050406030204" pitchFamily="18" charset="0"/>
              </a:rPr>
              <a:t>у руководителя формой ППЭ-16 «Расшифровка кодов образовательных организаций».</a:t>
            </a:r>
          </a:p>
        </p:txBody>
      </p:sp>
    </p:spTree>
    <p:extLst>
      <p:ext uri="{BB962C8B-B14F-4D97-AF65-F5344CB8AC3E}">
        <p14:creationId xmlns:p14="http://schemas.microsoft.com/office/powerpoint/2010/main" val="22284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967" y="1556792"/>
            <a:ext cx="825330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 день проведения экзамена организатор в аудитории ППЭ </a:t>
            </a:r>
            <a:r>
              <a:rPr lang="ru-RU" b="1" dirty="0" smtClean="0">
                <a:latin typeface="Cambria" panose="02040503050406030204" pitchFamily="18" charset="0"/>
              </a:rPr>
              <a:t>должен: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51520" y="2348881"/>
            <a:ext cx="1873515" cy="1440160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Не позднее 8.50 по местному времени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к проведению</a:t>
            </a:r>
            <a:b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ОГЭ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5036" y="2780928"/>
            <a:ext cx="6716123" cy="65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Спуститься на 1 этаж с табличкой </a:t>
            </a:r>
            <a:r>
              <a:rPr lang="ru-RU" dirty="0">
                <a:latin typeface="Cambria" panose="02040503050406030204" pitchFamily="18" charset="0"/>
              </a:rPr>
              <a:t>и формойППЭ-05-01 «Список участников ОГЭ в аудитории ППЭ</a:t>
            </a:r>
            <a:r>
              <a:rPr lang="ru-RU" dirty="0" smtClean="0">
                <a:latin typeface="Cambria" panose="02040503050406030204" pitchFamily="18" charset="0"/>
              </a:rPr>
              <a:t>»;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859243" y="385341"/>
            <a:ext cx="6018709" cy="756270"/>
          </a:xfrm>
        </p:spPr>
        <p:txBody>
          <a:bodyPr>
            <a:normAutofit/>
          </a:bodyPr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входа участников в ППЭ</a:t>
            </a:r>
          </a:p>
        </p:txBody>
      </p:sp>
      <p:pic>
        <p:nvPicPr>
          <p:cNvPr id="2355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17032"/>
            <a:ext cx="3688400" cy="2560542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441872"/>
            <a:ext cx="29972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С 9:00 в день экзамена.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2588" y="2852936"/>
            <a:ext cx="8675687" cy="40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AB3"/>
                </a:solidFill>
              </a:rPr>
              <a:t>Паспортный контроль. Организатор на входе в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92613" y="3429000"/>
            <a:ext cx="4468812" cy="903288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chemeClr val="bg1"/>
                </a:solidFill>
              </a:rPr>
              <a:t>проверяет документ, удостоверяющий личность участника, наличие его в списке распределения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92613" y="4365104"/>
            <a:ext cx="4572000" cy="1620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в случае отсутствия у обучающегося документа, 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его личность ПИСЬМЕННО подтверждает сопровождающий в форме ППЭ-20</a:t>
            </a:r>
          </a:p>
          <a:p>
            <a:pPr algn="ctr">
              <a:defRPr/>
            </a:pPr>
            <a:endParaRPr lang="ru-RU" sz="1366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366" b="1" dirty="0" smtClean="0">
                <a:solidFill>
                  <a:srgbClr val="0070C0"/>
                </a:solidFill>
              </a:rPr>
              <a:t>Организатор</a:t>
            </a:r>
            <a:endParaRPr lang="ru-RU" sz="1366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2600" y="1811338"/>
            <a:ext cx="7950200" cy="91440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chemeClr val="bg1"/>
                </a:solidFill>
              </a:rPr>
              <a:t>Организаторы вне аудитории указывают участникам на необходимость оставить личные вещи (в специально выделенном в ППЭ месте для личных вещей участников</a:t>
            </a:r>
            <a:r>
              <a:rPr lang="ru-RU" sz="1593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До 09.30 детей не поднимать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92613" y="5781627"/>
            <a:ext cx="4468812" cy="712787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chemeClr val="bg1"/>
                </a:solidFill>
              </a:rPr>
              <a:t>сопровождает участников в аудитории </a:t>
            </a:r>
            <a:br>
              <a:rPr lang="ru-RU" sz="1593" dirty="0">
                <a:solidFill>
                  <a:schemeClr val="bg1"/>
                </a:solidFill>
              </a:rPr>
            </a:br>
            <a:r>
              <a:rPr lang="ru-RU" sz="1593" dirty="0">
                <a:solidFill>
                  <a:schemeClr val="bg1"/>
                </a:solidFill>
              </a:rPr>
              <a:t>в соответствии с автоматизированным распределением</a:t>
            </a:r>
          </a:p>
        </p:txBody>
      </p:sp>
    </p:spTree>
    <p:extLst>
      <p:ext uri="{BB962C8B-B14F-4D97-AF65-F5344CB8AC3E}">
        <p14:creationId xmlns:p14="http://schemas.microsoft.com/office/powerpoint/2010/main" val="311448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788519" y="1598623"/>
            <a:ext cx="3173644" cy="2952328"/>
            <a:chOff x="4211960" y="2073398"/>
            <a:chExt cx="3372636" cy="279576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211960" y="2089457"/>
              <a:ext cx="3351897" cy="2779703"/>
            </a:xfrm>
            <a:prstGeom prst="roundRect">
              <a:avLst>
                <a:gd name="adj" fmla="val 801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232699" y="2073398"/>
              <a:ext cx="3351897" cy="2592289"/>
              <a:chOff x="4211960" y="1916831"/>
              <a:chExt cx="4796780" cy="3724087"/>
            </a:xfrm>
          </p:grpSpPr>
          <p:pic>
            <p:nvPicPr>
              <p:cNvPr id="6147" name="Picture 3" descr="C:\Users\косатюк_п\Documents\ГИА-11\Обучение специалистов ППЭ\moodle\для moodle\картинки\men_know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952" b="97892" l="3810" r="940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8975" y="1916831"/>
                <a:ext cx="2889765" cy="3701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6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30" b="97638" l="0" r="100000">
                            <a14:foregroundMark x1="47573" y1="8189" x2="27913" y2="6142"/>
                            <a14:foregroundMark x1="38835" y1="5984" x2="28155" y2="5512"/>
                            <a14:foregroundMark x1="39078" y1="6142" x2="30825" y2="5039"/>
                            <a14:foregroundMark x1="44903" y1="5984" x2="33738" y2="4252"/>
                            <a14:foregroundMark x1="24029" y1="5039" x2="12621" y2="7559"/>
                            <a14:foregroundMark x1="14320" y1="9134" x2="5097" y2="14488"/>
                            <a14:foregroundMark x1="6553" y1="17008" x2="10194" y2="26142"/>
                            <a14:foregroundMark x1="6068" y1="27087" x2="21117" y2="37480"/>
                            <a14:foregroundMark x1="15777" y1="35591" x2="18204" y2="69134"/>
                            <a14:foregroundMark x1="15777" y1="39528" x2="11408" y2="54173"/>
                            <a14:foregroundMark x1="13350" y1="53071" x2="16505" y2="67402"/>
                            <a14:foregroundMark x1="29854" y1="85039" x2="61893" y2="84724"/>
                            <a14:foregroundMark x1="66262" y1="91654" x2="78398" y2="89134"/>
                            <a14:foregroundMark x1="75000" y1="89449" x2="49757" y2="70551"/>
                            <a14:foregroundMark x1="59709" y1="78268" x2="54126" y2="53543"/>
                            <a14:foregroundMark x1="55583" y1="54331" x2="81796" y2="40315"/>
                            <a14:foregroundMark x1="97573" y1="35118" x2="78883" y2="29606"/>
                            <a14:foregroundMark x1="97816" y1="33701" x2="82524" y2="27087"/>
                            <a14:foregroundMark x1="82282" y1="30394" x2="41505" y2="39685"/>
                            <a14:foregroundMark x1="61408" y1="30551" x2="57039" y2="11811"/>
                            <a14:foregroundMark x1="55583" y1="11654" x2="44903" y2="4724"/>
                            <a14:foregroundMark x1="97573" y1="35276" x2="90777" y2="38268"/>
                            <a14:foregroundMark x1="91505" y1="39370" x2="81311" y2="39370"/>
                            <a14:foregroundMark x1="7039" y1="20000" x2="7524" y2="27717"/>
                            <a14:foregroundMark x1="82282" y1="40472" x2="87621" y2="40000"/>
                            <a14:foregroundMark x1="91748" y1="39213" x2="95388" y2="37165"/>
                            <a14:foregroundMark x1="73544" y1="92756" x2="19175" y2="95433"/>
                            <a14:foregroundMark x1="21117" y1="95118" x2="8252" y2="94488"/>
                            <a14:foregroundMark x1="13592" y1="85669" x2="7524" y2="91654"/>
                            <a14:foregroundMark x1="14320" y1="82835" x2="17718" y2="69921"/>
                            <a14:foregroundMark x1="16262" y1="65827" x2="16748" y2="72441"/>
                            <a14:foregroundMark x1="15291" y1="81575" x2="11165" y2="87874"/>
                            <a14:foregroundMark x1="17233" y1="36535" x2="10680" y2="48504"/>
                            <a14:backgroundMark x1="18689" y1="2835" x2="4369" y2="2835"/>
                            <a14:backgroundMark x1="22573" y1="1260" x2="31311" y2="787"/>
                            <a14:backgroundMark x1="36650" y1="1417" x2="45631" y2="1890"/>
                            <a14:backgroundMark x1="98786" y1="32441" x2="98786" y2="40315"/>
                            <a14:backgroundMark x1="2913" y1="8976" x2="1942" y2="19055"/>
                            <a14:backgroundMark x1="1699" y1="21732" x2="5583" y2="35591"/>
                            <a14:backgroundMark x1="67233" y1="6772" x2="67233" y2="6772"/>
                            <a14:backgroundMark x1="83738" y1="49134" x2="83738" y2="49134"/>
                            <a14:backgroundMark x1="91019" y1="45984" x2="88592" y2="63307"/>
                            <a14:backgroundMark x1="77913" y1="95906" x2="48544" y2="95748"/>
                            <a14:backgroundMark x1="47816" y1="97953" x2="29854" y2="98898"/>
                            <a14:backgroundMark x1="26456" y1="99528" x2="5825" y2="96850"/>
                            <a14:backgroundMark x1="4126" y1="77953" x2="4126" y2="77953"/>
                            <a14:backgroundMark x1="4612" y1="86614" x2="6311" y2="72913"/>
                            <a14:backgroundMark x1="10194" y1="70236" x2="4612" y2="53543"/>
                            <a14:backgroundMark x1="4126" y1="37795" x2="4126" y2="455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988839"/>
                <a:ext cx="2369538" cy="3652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51520" y="1628800"/>
            <a:ext cx="1873515" cy="1440160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Cambria" panose="02040503050406030204" pitchFamily="18" charset="0"/>
              </a:rPr>
              <a:t>В</a:t>
            </a:r>
            <a:r>
              <a:rPr lang="ru-RU" sz="4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9.20</a:t>
            </a:r>
            <a:endParaRPr lang="ru-RU" sz="4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5036" y="1628800"/>
            <a:ext cx="3643845" cy="14241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</a:rPr>
              <a:t>ответственный организатор в Штабе ППЭ принимает у руководителя ППЭ ЭМ: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2145" y="3594203"/>
            <a:ext cx="5517362" cy="4108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дополнительные бланки ответов № 2;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9033" y="4059390"/>
            <a:ext cx="5517361" cy="8026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Cambria" panose="02040503050406030204" pitchFamily="18" charset="0"/>
              </a:rPr>
              <a:t>один возвратно доставочный пакет </a:t>
            </a:r>
            <a:r>
              <a:rPr lang="ru-RU" dirty="0">
                <a:latin typeface="Cambria" panose="02040503050406030204" pitchFamily="18" charset="0"/>
              </a:rPr>
              <a:t>для упаковки </a:t>
            </a:r>
            <a:r>
              <a:rPr lang="ru-RU" dirty="0" smtClean="0">
                <a:latin typeface="Cambria" panose="02040503050406030204" pitchFamily="18" charset="0"/>
              </a:rPr>
              <a:t>всех типов </a:t>
            </a:r>
            <a:r>
              <a:rPr lang="ru-RU" dirty="0">
                <a:latin typeface="Cambria" panose="02040503050406030204" pitchFamily="18" charset="0"/>
              </a:rPr>
              <a:t>бланков О</a:t>
            </a:r>
            <a:r>
              <a:rPr lang="ru-RU" dirty="0" smtClean="0">
                <a:latin typeface="Cambria" panose="02040503050406030204" pitchFamily="18" charset="0"/>
              </a:rPr>
              <a:t>ГЭ после </a:t>
            </a:r>
            <a:r>
              <a:rPr lang="ru-RU" dirty="0">
                <a:latin typeface="Cambria" panose="02040503050406030204" pitchFamily="18" charset="0"/>
              </a:rPr>
              <a:t>проведения </a:t>
            </a:r>
            <a:r>
              <a:rPr lang="ru-RU" dirty="0" smtClean="0">
                <a:latin typeface="Cambria" panose="02040503050406030204" pitchFamily="18" charset="0"/>
              </a:rPr>
              <a:t>экзамена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73" y="4690029"/>
            <a:ext cx="1547419" cy="154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adeynichenko\Desktop\УСКОМ 2014\Презентация по технологии для обучающего семинара\картинки\1412354914_Gmail_Sobr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05" y="4598460"/>
            <a:ext cx="1566896" cy="156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69033" y="6163604"/>
            <a:ext cx="5517361" cy="4319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Конверт для черновиков.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7738" y="4957340"/>
            <a:ext cx="5517362" cy="4979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Использованные КИМ вкладываем во вскрытый сейф-пакет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7738" y="5539570"/>
            <a:ext cx="5517362" cy="48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Испорченные</a:t>
            </a:r>
            <a:r>
              <a:rPr lang="en-US" dirty="0" smtClean="0">
                <a:latin typeface="Cambria" panose="02040503050406030204" pitchFamily="18" charset="0"/>
              </a:rPr>
              <a:t>/</a:t>
            </a:r>
            <a:r>
              <a:rPr lang="ru-RU" dirty="0" smtClean="0">
                <a:latin typeface="Cambria" panose="02040503050406030204" pitchFamily="18" charset="0"/>
              </a:rPr>
              <a:t>бракованные ИК приносим в файлах;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4"/>
          <p:cNvSpPr>
            <a:spLocks noGrp="1"/>
          </p:cNvSpPr>
          <p:nvPr>
            <p:ph type="title"/>
          </p:nvPr>
        </p:nvSpPr>
        <p:spPr>
          <a:xfrm>
            <a:off x="3207374" y="548680"/>
            <a:ext cx="4207011" cy="468610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Выдача ЭМ в аудитории</a:t>
            </a:r>
            <a:b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5292080" y="1593355"/>
            <a:ext cx="3240360" cy="1201633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E9E"/>
                </a:solidFill>
              </a:rPr>
              <a:t>для использованных КИМ</a:t>
            </a:r>
            <a:endParaRPr lang="ru-RU" dirty="0">
              <a:solidFill>
                <a:srgbClr val="005E9E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5220072" y="2637130"/>
            <a:ext cx="3240360" cy="2520062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E9E"/>
                </a:solidFill>
              </a:rPr>
              <a:t>один ВДП для Бланков ответов №1</a:t>
            </a:r>
          </a:p>
          <a:p>
            <a:pPr algn="ctr"/>
            <a:r>
              <a:rPr lang="ru-RU" dirty="0">
                <a:solidFill>
                  <a:srgbClr val="005E9E"/>
                </a:solidFill>
              </a:rPr>
              <a:t>один ВДП для </a:t>
            </a:r>
            <a:r>
              <a:rPr lang="ru-RU" dirty="0" smtClean="0">
                <a:solidFill>
                  <a:srgbClr val="005E9E"/>
                </a:solidFill>
              </a:rPr>
              <a:t>Бланков ответов №2 лист 1, лист 2 + ДБО №2</a:t>
            </a:r>
            <a:endParaRPr lang="ru-RU" dirty="0">
              <a:solidFill>
                <a:srgbClr val="005E9E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5364088" y="5013176"/>
            <a:ext cx="3240360" cy="1201633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E9E"/>
                </a:solidFill>
              </a:rPr>
              <a:t>для испорченных и (или) бракованных ИК </a:t>
            </a:r>
            <a:endParaRPr lang="ru-RU" dirty="0">
              <a:solidFill>
                <a:srgbClr val="005E9E"/>
              </a:solidFill>
            </a:endParaRPr>
          </a:p>
        </p:txBody>
      </p:sp>
      <p:pic>
        <p:nvPicPr>
          <p:cNvPr id="10" name="image1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022" y="2493101"/>
            <a:ext cx="2304256" cy="14401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77" y="1195263"/>
            <a:ext cx="1899295" cy="12638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14609"/>
            <a:ext cx="2133600" cy="2133600"/>
          </a:xfrm>
          <a:prstGeom prst="rect">
            <a:avLst/>
          </a:prstGeom>
        </p:spPr>
      </p:pic>
      <p:pic>
        <p:nvPicPr>
          <p:cNvPr id="9" name="image1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4484" y="3356993"/>
            <a:ext cx="230425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Инструкция для организаторов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9030</TotalTime>
  <Words>2544</Words>
  <Application>Microsoft Office PowerPoint</Application>
  <PresentationFormat>Экран (4:3)</PresentationFormat>
  <Paragraphs>345</Paragraphs>
  <Slides>40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1_Тема Office</vt:lpstr>
      <vt:lpstr>Acrobat Document</vt:lpstr>
      <vt:lpstr>Инструкция для организаторов  в аудитории и вне аудитории</vt:lpstr>
      <vt:lpstr>Подготовка к проведению ОГЭ в аудитории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входа участников в ППЭ</vt:lpstr>
      <vt:lpstr>Презентация PowerPoint</vt:lpstr>
      <vt:lpstr>Выдача ЭМ в аудитории </vt:lpstr>
      <vt:lpstr>Презентация PowerPoint</vt:lpstr>
      <vt:lpstr>форма ППЭ-12-02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Выдача ДБО</vt:lpstr>
      <vt:lpstr>Презентация PowerPoint</vt:lpstr>
      <vt:lpstr>Презентация PowerPoint</vt:lpstr>
      <vt:lpstr>Презентация PowerPoint</vt:lpstr>
      <vt:lpstr>Бланк №1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организаторов</dc:title>
  <dc:creator>Анастасия Мендель</dc:creator>
  <cp:lastModifiedBy>Экзамен</cp:lastModifiedBy>
  <cp:revision>242</cp:revision>
  <dcterms:created xsi:type="dcterms:W3CDTF">2014-03-19T03:31:28Z</dcterms:created>
  <dcterms:modified xsi:type="dcterms:W3CDTF">2024-09-23T04:20:44Z</dcterms:modified>
</cp:coreProperties>
</file>